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sdx" ContentType="application/vnd.ms-visio.drawing"/>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1"/>
    <p:sldMasterId id="2147483669" r:id="rId2"/>
  </p:sldMasterIdLst>
  <p:notesMasterIdLst>
    <p:notesMasterId r:id="rId25"/>
  </p:notesMasterIdLst>
  <p:sldIdLst>
    <p:sldId id="256" r:id="rId3"/>
    <p:sldId id="269" r:id="rId4"/>
    <p:sldId id="340" r:id="rId5"/>
    <p:sldId id="312" r:id="rId6"/>
    <p:sldId id="327" r:id="rId7"/>
    <p:sldId id="333" r:id="rId8"/>
    <p:sldId id="314" r:id="rId9"/>
    <p:sldId id="337" r:id="rId10"/>
    <p:sldId id="315" r:id="rId11"/>
    <p:sldId id="316" r:id="rId12"/>
    <p:sldId id="320" r:id="rId13"/>
    <p:sldId id="323" r:id="rId14"/>
    <p:sldId id="322" r:id="rId15"/>
    <p:sldId id="264" r:id="rId16"/>
    <p:sldId id="335" r:id="rId17"/>
    <p:sldId id="317" r:id="rId18"/>
    <p:sldId id="296" r:id="rId19"/>
    <p:sldId id="297" r:id="rId20"/>
    <p:sldId id="339" r:id="rId21"/>
    <p:sldId id="308" r:id="rId22"/>
    <p:sldId id="309" r:id="rId23"/>
    <p:sldId id="338" r:id="rId24"/>
  </p:sldIdLst>
  <p:sldSz cx="12192000" cy="6858000"/>
  <p:notesSz cx="6858000" cy="9144000"/>
  <p:embeddedFontLst>
    <p:embeddedFont>
      <p:font typeface="Verdana" panose="020B0604030504040204" pitchFamily="34" charset="0"/>
      <p:regular r:id="rId26"/>
      <p:bold r:id="rId27"/>
      <p:italic r:id="rId28"/>
      <p:boldItalic r:id="rId29"/>
    </p:embeddedFont>
    <p:embeddedFont>
      <p:font typeface="Neo Sans Intel" panose="020B0604020202020204" charset="0"/>
      <p:regular r:id="rId30"/>
      <p:italic r:id="rId31"/>
    </p:embeddedFont>
    <p:embeddedFont>
      <p:font typeface="Intel Clear" panose="020B0604020203020204" pitchFamily="34" charset="0"/>
      <p:regular r:id="rId32"/>
      <p:bold r:id="rId33"/>
      <p:italic r:id="rId34"/>
      <p:boldItalic r:id="rId35"/>
    </p:embeddedFont>
    <p:embeddedFont>
      <p:font typeface="Calibri" panose="020F0502020204030204" pitchFamily="34" charset="0"/>
      <p:regular r:id="rId36"/>
      <p:bold r:id="rId37"/>
      <p:italic r:id="rId38"/>
      <p:boldItalic r:id="rId39"/>
    </p:embeddedFont>
    <p:embeddedFont>
      <p:font typeface="Intel Clear Light" panose="020B0404020203020204" pitchFamily="34" charset="0"/>
      <p:regular r:id="rId40"/>
      <p:italic r:id="rId41"/>
    </p:embeddedFont>
    <p:embeddedFont>
      <p:font typeface="Intel Clear Pro" panose="020B0804020202060201" pitchFamily="34" charset="0"/>
      <p:bold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D0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5814" autoAdjust="0"/>
    <p:restoredTop sz="78003" autoAdjust="0"/>
  </p:normalViewPr>
  <p:slideViewPr>
    <p:cSldViewPr snapToGrid="0" showGuides="1">
      <p:cViewPr varScale="1">
        <p:scale>
          <a:sx n="51" d="100"/>
          <a:sy n="51" d="100"/>
        </p:scale>
        <p:origin x="102" y="3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9" Type="http://schemas.openxmlformats.org/officeDocument/2006/relationships/font" Target="fonts/font14.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9.fntdata"/><Relationship Id="rId42" Type="http://schemas.openxmlformats.org/officeDocument/2006/relationships/font" Target="fonts/font17.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4.fntdata"/><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6.fntdata"/><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E:\NPG_IOTG\OVS\Benchmark\BDX_EP\ONP-2.1_BDX-EP_Performance_Report_v0.1_OneSocket_EPIC-40G-v1.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dirty="0"/>
              <a:t>OVS-DPDK</a:t>
            </a:r>
            <a:r>
              <a:rPr lang="en-US" sz="1400" baseline="0" dirty="0"/>
              <a:t> 40Gbps Switching Performance for </a:t>
            </a:r>
            <a:r>
              <a:rPr lang="en-US" sz="1400" baseline="0" dirty="0" smtClean="0"/>
              <a:t>256B </a:t>
            </a:r>
            <a:r>
              <a:rPr lang="en-US" sz="1400" baseline="0" dirty="0"/>
              <a:t>packets</a:t>
            </a:r>
            <a:endParaRPr lang="en-US" sz="1400"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Summary!$J$3</c:f>
              <c:strCache>
                <c:ptCount val="1"/>
                <c:pt idx="0">
                  <c:v>Scenario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Summary!$A$4:$A$7</c:f>
              <c:strCache>
                <c:ptCount val="4"/>
                <c:pt idx="0">
                  <c:v>2 cores</c:v>
                </c:pt>
                <c:pt idx="1">
                  <c:v>5 cores</c:v>
                </c:pt>
                <c:pt idx="2">
                  <c:v>6 cores</c:v>
                </c:pt>
                <c:pt idx="3">
                  <c:v>8 cores</c:v>
                </c:pt>
              </c:strCache>
            </c:strRef>
          </c:cat>
          <c:val>
            <c:numRef>
              <c:f>Summary!$J$4:$J$7</c:f>
              <c:numCache>
                <c:formatCode>_(* #,##0_);_(* \(#,##0\);_(* "-"??_);_(@_)</c:formatCode>
                <c:ptCount val="4"/>
                <c:pt idx="0">
                  <c:v>20.519646937499999</c:v>
                </c:pt>
                <c:pt idx="1">
                  <c:v>28.1482783125</c:v>
                </c:pt>
                <c:pt idx="2">
                  <c:v>32.680150081499995</c:v>
                </c:pt>
                <c:pt idx="3">
                  <c:v>40</c:v>
                </c:pt>
              </c:numCache>
            </c:numRef>
          </c:val>
          <c:smooth val="0"/>
        </c:ser>
        <c:ser>
          <c:idx val="2"/>
          <c:order val="2"/>
          <c:tx>
            <c:strRef>
              <c:f>Summary!$L$3</c:f>
              <c:strCache>
                <c:ptCount val="1"/>
                <c:pt idx="0">
                  <c:v>Scenario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Summary!$A$4:$A$7</c:f>
              <c:strCache>
                <c:ptCount val="4"/>
                <c:pt idx="0">
                  <c:v>2 cores</c:v>
                </c:pt>
                <c:pt idx="1">
                  <c:v>5 cores</c:v>
                </c:pt>
                <c:pt idx="2">
                  <c:v>6 cores</c:v>
                </c:pt>
                <c:pt idx="3">
                  <c:v>8 cores</c:v>
                </c:pt>
              </c:strCache>
            </c:strRef>
          </c:cat>
          <c:val>
            <c:numRef>
              <c:f>Summary!$L$4:$L$7</c:f>
              <c:numCache>
                <c:formatCode>_(* #,##0_);_(* \(#,##0\);_(* "-"??_);_(@_)</c:formatCode>
                <c:ptCount val="4"/>
                <c:pt idx="0">
                  <c:v>15.950014521750001</c:v>
                </c:pt>
                <c:pt idx="1">
                  <c:v>26.713090758374999</c:v>
                </c:pt>
                <c:pt idx="2">
                  <c:v>38.647128562500001</c:v>
                </c:pt>
                <c:pt idx="3">
                  <c:v>40</c:v>
                </c:pt>
              </c:numCache>
            </c:numRef>
          </c:val>
          <c:smooth val="0"/>
        </c:ser>
        <c:dLbls>
          <c:showLegendKey val="0"/>
          <c:showVal val="0"/>
          <c:showCatName val="0"/>
          <c:showSerName val="0"/>
          <c:showPercent val="0"/>
          <c:showBubbleSize val="0"/>
        </c:dLbls>
        <c:marker val="1"/>
        <c:smooth val="0"/>
        <c:axId val="573255224"/>
        <c:axId val="573261496"/>
        <c:extLst>
          <c:ext xmlns:c15="http://schemas.microsoft.com/office/drawing/2012/chart" uri="{02D57815-91ED-43cb-92C2-25804820EDAC}">
            <c15:filteredLineSeries>
              <c15:ser>
                <c:idx val="1"/>
                <c:order val="1"/>
                <c:tx>
                  <c:strRef>
                    <c:extLst>
                      <c:ext uri="{02D57815-91ED-43cb-92C2-25804820EDAC}">
                        <c15:formulaRef>
                          <c15:sqref>Summary!$K$3</c15:sqref>
                        </c15:formulaRef>
                      </c:ext>
                    </c:extLst>
                    <c:strCache>
                      <c:ptCount val="1"/>
                      <c:pt idx="0">
                        <c:v>Scenario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extLst>
                      <c:ext uri="{02D57815-91ED-43cb-92C2-25804820EDAC}">
                        <c15:formulaRef>
                          <c15:sqref>Summary!$A$4:$A$7</c15:sqref>
                        </c15:formulaRef>
                      </c:ext>
                    </c:extLst>
                    <c:strCache>
                      <c:ptCount val="4"/>
                      <c:pt idx="0">
                        <c:v>2 cores</c:v>
                      </c:pt>
                      <c:pt idx="1">
                        <c:v>5 cores</c:v>
                      </c:pt>
                      <c:pt idx="2">
                        <c:v>6 cores</c:v>
                      </c:pt>
                      <c:pt idx="3">
                        <c:v>8 cores</c:v>
                      </c:pt>
                    </c:strCache>
                  </c:strRef>
                </c:cat>
                <c:val>
                  <c:numRef>
                    <c:extLst>
                      <c:ext uri="{02D57815-91ED-43cb-92C2-25804820EDAC}">
                        <c15:formulaRef>
                          <c15:sqref>Summary!$K$4:$K$7</c15:sqref>
                        </c15:formulaRef>
                      </c:ext>
                    </c:extLst>
                    <c:numCache>
                      <c:formatCode>_(* #,##0_);_(* \(#,##0\);_(* "-"??_);_(@_)</c:formatCode>
                      <c:ptCount val="4"/>
                      <c:pt idx="0">
                        <c:v>17.8005294375</c:v>
                      </c:pt>
                      <c:pt idx="1">
                        <c:v>29.394534749999998</c:v>
                      </c:pt>
                      <c:pt idx="2">
                        <c:v>31.735994351624999</c:v>
                      </c:pt>
                      <c:pt idx="3">
                        <c:v>37.816246083187501</c:v>
                      </c:pt>
                    </c:numCache>
                  </c:numRef>
                </c:val>
                <c:smooth val="0"/>
              </c15:ser>
            </c15:filteredLineSeries>
          </c:ext>
        </c:extLst>
      </c:lineChart>
      <c:catAx>
        <c:axId val="57325522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 of cores</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3261496"/>
        <c:crosses val="autoZero"/>
        <c:auto val="1"/>
        <c:lblAlgn val="ctr"/>
        <c:lblOffset val="100"/>
        <c:noMultiLvlLbl val="0"/>
      </c:catAx>
      <c:valAx>
        <c:axId val="5732614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Throughput (Gbps)</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3255224"/>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solidFill>
        <a:schemeClr val="accent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53D175-E32E-4C4D-85C6-745B1D6472E3}" type="doc">
      <dgm:prSet loTypeId="urn:microsoft.com/office/officeart/2005/8/layout/hierarchy4" loCatId="relationship" qsTypeId="urn:microsoft.com/office/officeart/2005/8/quickstyle/3d4" qsCatId="3D" csTypeId="urn:microsoft.com/office/officeart/2005/8/colors/accent1_2" csCatId="accent1" phldr="1"/>
      <dgm:spPr/>
      <dgm:t>
        <a:bodyPr/>
        <a:lstStyle/>
        <a:p>
          <a:endParaRPr lang="en-US"/>
        </a:p>
      </dgm:t>
    </dgm:pt>
    <dgm:pt modelId="{6CB169B9-AE11-4B46-BCEC-69738B544FDC}">
      <dgm:prSet phldrT="[Text]"/>
      <dgm:spPr>
        <a:solidFill>
          <a:schemeClr val="accent2"/>
        </a:solidFill>
      </dgm:spPr>
      <dgm:t>
        <a:bodyPr/>
        <a:lstStyle/>
        <a:p>
          <a:r>
            <a:rPr lang="en-US" dirty="0" smtClean="0"/>
            <a:t>VNF</a:t>
          </a:r>
          <a:endParaRPr lang="en-US" dirty="0"/>
        </a:p>
      </dgm:t>
    </dgm:pt>
    <dgm:pt modelId="{E2CFE353-9663-4834-B835-F169F4A7A0A9}" type="parTrans" cxnId="{15CB4457-4600-49FD-A3D7-EF2A1AAD85EC}">
      <dgm:prSet/>
      <dgm:spPr/>
      <dgm:t>
        <a:bodyPr/>
        <a:lstStyle/>
        <a:p>
          <a:endParaRPr lang="en-US"/>
        </a:p>
      </dgm:t>
    </dgm:pt>
    <dgm:pt modelId="{8E1B3784-BA41-42BE-8FAD-AE1E5ECC48CD}" type="sibTrans" cxnId="{15CB4457-4600-49FD-A3D7-EF2A1AAD85EC}">
      <dgm:prSet/>
      <dgm:spPr/>
      <dgm:t>
        <a:bodyPr/>
        <a:lstStyle/>
        <a:p>
          <a:endParaRPr lang="en-US"/>
        </a:p>
      </dgm:t>
    </dgm:pt>
    <dgm:pt modelId="{9901A048-EA12-4244-899C-3F16EEEE2422}">
      <dgm:prSet phldrT="[Text]"/>
      <dgm:spPr>
        <a:solidFill>
          <a:schemeClr val="accent2"/>
        </a:solidFill>
      </dgm:spPr>
      <dgm:t>
        <a:bodyPr/>
        <a:lstStyle/>
        <a:p>
          <a:r>
            <a:rPr lang="en-US" dirty="0" err="1" smtClean="0"/>
            <a:t>virtio</a:t>
          </a:r>
          <a:endParaRPr lang="en-US" dirty="0"/>
        </a:p>
      </dgm:t>
    </dgm:pt>
    <dgm:pt modelId="{956D1B7B-F0C1-435E-A922-6B246E763BF9}" type="parTrans" cxnId="{12FCA645-B712-4BA0-8FB3-04DB28ABC9AB}">
      <dgm:prSet/>
      <dgm:spPr/>
      <dgm:t>
        <a:bodyPr/>
        <a:lstStyle/>
        <a:p>
          <a:endParaRPr lang="en-US"/>
        </a:p>
      </dgm:t>
    </dgm:pt>
    <dgm:pt modelId="{B5689227-83D6-458B-8BD8-67BD5BC57FA2}" type="sibTrans" cxnId="{12FCA645-B712-4BA0-8FB3-04DB28ABC9AB}">
      <dgm:prSet/>
      <dgm:spPr/>
      <dgm:t>
        <a:bodyPr/>
        <a:lstStyle/>
        <a:p>
          <a:endParaRPr lang="en-US"/>
        </a:p>
      </dgm:t>
    </dgm:pt>
    <dgm:pt modelId="{324BF533-4C2D-4BF0-AC6B-162C598B9F33}">
      <dgm:prSet phldrT="[Text]"/>
      <dgm:spPr>
        <a:solidFill>
          <a:schemeClr val="accent2"/>
        </a:solidFill>
      </dgm:spPr>
      <dgm:t>
        <a:bodyPr/>
        <a:lstStyle/>
        <a:p>
          <a:r>
            <a:rPr lang="en-US" dirty="0" err="1" smtClean="0"/>
            <a:t>Qemu</a:t>
          </a:r>
          <a:endParaRPr lang="en-US" dirty="0"/>
        </a:p>
      </dgm:t>
    </dgm:pt>
    <dgm:pt modelId="{431E695B-EB25-450A-A020-211478B94153}" type="parTrans" cxnId="{2D194034-8549-413F-935A-884E54D4E326}">
      <dgm:prSet/>
      <dgm:spPr/>
      <dgm:t>
        <a:bodyPr/>
        <a:lstStyle/>
        <a:p>
          <a:endParaRPr lang="en-US"/>
        </a:p>
      </dgm:t>
    </dgm:pt>
    <dgm:pt modelId="{098E2270-4F47-4ABB-A2E3-E6450C6BD9FF}" type="sibTrans" cxnId="{2D194034-8549-413F-935A-884E54D4E326}">
      <dgm:prSet/>
      <dgm:spPr/>
      <dgm:t>
        <a:bodyPr/>
        <a:lstStyle/>
        <a:p>
          <a:endParaRPr lang="en-US"/>
        </a:p>
      </dgm:t>
    </dgm:pt>
    <dgm:pt modelId="{4307BE0D-C648-4124-8807-14C35C1A0571}" type="pres">
      <dgm:prSet presAssocID="{B553D175-E32E-4C4D-85C6-745B1D6472E3}" presName="Name0" presStyleCnt="0">
        <dgm:presLayoutVars>
          <dgm:chPref val="1"/>
          <dgm:dir/>
          <dgm:animOne val="branch"/>
          <dgm:animLvl val="lvl"/>
          <dgm:resizeHandles/>
        </dgm:presLayoutVars>
      </dgm:prSet>
      <dgm:spPr/>
      <dgm:t>
        <a:bodyPr/>
        <a:lstStyle/>
        <a:p>
          <a:endParaRPr lang="en-US"/>
        </a:p>
      </dgm:t>
    </dgm:pt>
    <dgm:pt modelId="{B5AA5A60-933D-4EE5-A5E1-B894643CB4B2}" type="pres">
      <dgm:prSet presAssocID="{6CB169B9-AE11-4B46-BCEC-69738B544FDC}" presName="vertOne" presStyleCnt="0"/>
      <dgm:spPr/>
    </dgm:pt>
    <dgm:pt modelId="{F5A2BCD0-6564-45C1-A93D-8B7F50C80945}" type="pres">
      <dgm:prSet presAssocID="{6CB169B9-AE11-4B46-BCEC-69738B544FDC}" presName="txOne" presStyleLbl="node0" presStyleIdx="0" presStyleCnt="1" custLinFactY="-31685" custLinFactNeighborY="-100000">
        <dgm:presLayoutVars>
          <dgm:chPref val="3"/>
        </dgm:presLayoutVars>
      </dgm:prSet>
      <dgm:spPr/>
      <dgm:t>
        <a:bodyPr/>
        <a:lstStyle/>
        <a:p>
          <a:endParaRPr lang="en-US"/>
        </a:p>
      </dgm:t>
    </dgm:pt>
    <dgm:pt modelId="{E2EC2737-2192-4751-AD57-E0C5E3D51C52}" type="pres">
      <dgm:prSet presAssocID="{6CB169B9-AE11-4B46-BCEC-69738B544FDC}" presName="parTransOne" presStyleCnt="0"/>
      <dgm:spPr/>
    </dgm:pt>
    <dgm:pt modelId="{DDA2DA21-570C-46AC-881F-24939C5EA76E}" type="pres">
      <dgm:prSet presAssocID="{6CB169B9-AE11-4B46-BCEC-69738B544FDC}" presName="horzOne" presStyleCnt="0"/>
      <dgm:spPr/>
    </dgm:pt>
    <dgm:pt modelId="{73987EB1-6458-452C-9E3F-3452C3B236FD}" type="pres">
      <dgm:prSet presAssocID="{9901A048-EA12-4244-899C-3F16EEEE2422}" presName="vertTwo" presStyleCnt="0"/>
      <dgm:spPr/>
    </dgm:pt>
    <dgm:pt modelId="{173B0E03-32F0-417D-AFBA-5B413EB89129}" type="pres">
      <dgm:prSet presAssocID="{9901A048-EA12-4244-899C-3F16EEEE2422}" presName="txTwo" presStyleLbl="node2" presStyleIdx="0" presStyleCnt="1">
        <dgm:presLayoutVars>
          <dgm:chPref val="3"/>
        </dgm:presLayoutVars>
      </dgm:prSet>
      <dgm:spPr/>
      <dgm:t>
        <a:bodyPr/>
        <a:lstStyle/>
        <a:p>
          <a:endParaRPr lang="en-US"/>
        </a:p>
      </dgm:t>
    </dgm:pt>
    <dgm:pt modelId="{5C740FD5-45C8-4701-B2F5-5024F12C8A13}" type="pres">
      <dgm:prSet presAssocID="{9901A048-EA12-4244-899C-3F16EEEE2422}" presName="parTransTwo" presStyleCnt="0"/>
      <dgm:spPr/>
    </dgm:pt>
    <dgm:pt modelId="{27BD33B2-6468-407A-BA40-9499B4A58B64}" type="pres">
      <dgm:prSet presAssocID="{9901A048-EA12-4244-899C-3F16EEEE2422}" presName="horzTwo" presStyleCnt="0"/>
      <dgm:spPr/>
    </dgm:pt>
    <dgm:pt modelId="{2E308CCC-071C-485C-B27D-5BBE6C6CAB9F}" type="pres">
      <dgm:prSet presAssocID="{324BF533-4C2D-4BF0-AC6B-162C598B9F33}" presName="vertThree" presStyleCnt="0"/>
      <dgm:spPr/>
    </dgm:pt>
    <dgm:pt modelId="{633DE073-2B73-4036-9A25-D62419DCE228}" type="pres">
      <dgm:prSet presAssocID="{324BF533-4C2D-4BF0-AC6B-162C598B9F33}" presName="txThree" presStyleLbl="node3" presStyleIdx="0" presStyleCnt="1">
        <dgm:presLayoutVars>
          <dgm:chPref val="3"/>
        </dgm:presLayoutVars>
      </dgm:prSet>
      <dgm:spPr/>
      <dgm:t>
        <a:bodyPr/>
        <a:lstStyle/>
        <a:p>
          <a:endParaRPr lang="en-US"/>
        </a:p>
      </dgm:t>
    </dgm:pt>
    <dgm:pt modelId="{705E44ED-97B1-404B-B818-00619217C017}" type="pres">
      <dgm:prSet presAssocID="{324BF533-4C2D-4BF0-AC6B-162C598B9F33}" presName="horzThree" presStyleCnt="0"/>
      <dgm:spPr/>
    </dgm:pt>
  </dgm:ptLst>
  <dgm:cxnLst>
    <dgm:cxn modelId="{2D194034-8549-413F-935A-884E54D4E326}" srcId="{9901A048-EA12-4244-899C-3F16EEEE2422}" destId="{324BF533-4C2D-4BF0-AC6B-162C598B9F33}" srcOrd="0" destOrd="0" parTransId="{431E695B-EB25-450A-A020-211478B94153}" sibTransId="{098E2270-4F47-4ABB-A2E3-E6450C6BD9FF}"/>
    <dgm:cxn modelId="{F90606E2-A943-49FE-B5FF-16FDC4FB8056}" type="presOf" srcId="{6CB169B9-AE11-4B46-BCEC-69738B544FDC}" destId="{F5A2BCD0-6564-45C1-A93D-8B7F50C80945}" srcOrd="0" destOrd="0" presId="urn:microsoft.com/office/officeart/2005/8/layout/hierarchy4"/>
    <dgm:cxn modelId="{39350711-CB26-4EA4-ACD4-88E7A545E894}" type="presOf" srcId="{B553D175-E32E-4C4D-85C6-745B1D6472E3}" destId="{4307BE0D-C648-4124-8807-14C35C1A0571}" srcOrd="0" destOrd="0" presId="urn:microsoft.com/office/officeart/2005/8/layout/hierarchy4"/>
    <dgm:cxn modelId="{12FCA645-B712-4BA0-8FB3-04DB28ABC9AB}" srcId="{6CB169B9-AE11-4B46-BCEC-69738B544FDC}" destId="{9901A048-EA12-4244-899C-3F16EEEE2422}" srcOrd="0" destOrd="0" parTransId="{956D1B7B-F0C1-435E-A922-6B246E763BF9}" sibTransId="{B5689227-83D6-458B-8BD8-67BD5BC57FA2}"/>
    <dgm:cxn modelId="{7923A1E0-F127-4C99-B1D7-DDCFF4EE913F}" type="presOf" srcId="{324BF533-4C2D-4BF0-AC6B-162C598B9F33}" destId="{633DE073-2B73-4036-9A25-D62419DCE228}" srcOrd="0" destOrd="0" presId="urn:microsoft.com/office/officeart/2005/8/layout/hierarchy4"/>
    <dgm:cxn modelId="{2F24858B-182A-4C97-94D0-D8E0CA360240}" type="presOf" srcId="{9901A048-EA12-4244-899C-3F16EEEE2422}" destId="{173B0E03-32F0-417D-AFBA-5B413EB89129}" srcOrd="0" destOrd="0" presId="urn:microsoft.com/office/officeart/2005/8/layout/hierarchy4"/>
    <dgm:cxn modelId="{15CB4457-4600-49FD-A3D7-EF2A1AAD85EC}" srcId="{B553D175-E32E-4C4D-85C6-745B1D6472E3}" destId="{6CB169B9-AE11-4B46-BCEC-69738B544FDC}" srcOrd="0" destOrd="0" parTransId="{E2CFE353-9663-4834-B835-F169F4A7A0A9}" sibTransId="{8E1B3784-BA41-42BE-8FAD-AE1E5ECC48CD}"/>
    <dgm:cxn modelId="{84BA30C5-7A99-4667-AB2E-73A98720A4C8}" type="presParOf" srcId="{4307BE0D-C648-4124-8807-14C35C1A0571}" destId="{B5AA5A60-933D-4EE5-A5E1-B894643CB4B2}" srcOrd="0" destOrd="0" presId="urn:microsoft.com/office/officeart/2005/8/layout/hierarchy4"/>
    <dgm:cxn modelId="{9BEE8FC4-98DE-49AF-A599-2672E4DDC543}" type="presParOf" srcId="{B5AA5A60-933D-4EE5-A5E1-B894643CB4B2}" destId="{F5A2BCD0-6564-45C1-A93D-8B7F50C80945}" srcOrd="0" destOrd="0" presId="urn:microsoft.com/office/officeart/2005/8/layout/hierarchy4"/>
    <dgm:cxn modelId="{F4FA16D5-F343-46FB-8798-C41FAD970DF0}" type="presParOf" srcId="{B5AA5A60-933D-4EE5-A5E1-B894643CB4B2}" destId="{E2EC2737-2192-4751-AD57-E0C5E3D51C52}" srcOrd="1" destOrd="0" presId="urn:microsoft.com/office/officeart/2005/8/layout/hierarchy4"/>
    <dgm:cxn modelId="{2B564395-C89F-43C4-B783-FB1DD3FE3082}" type="presParOf" srcId="{B5AA5A60-933D-4EE5-A5E1-B894643CB4B2}" destId="{DDA2DA21-570C-46AC-881F-24939C5EA76E}" srcOrd="2" destOrd="0" presId="urn:microsoft.com/office/officeart/2005/8/layout/hierarchy4"/>
    <dgm:cxn modelId="{BC773659-E348-4E33-9B50-93F790546C04}" type="presParOf" srcId="{DDA2DA21-570C-46AC-881F-24939C5EA76E}" destId="{73987EB1-6458-452C-9E3F-3452C3B236FD}" srcOrd="0" destOrd="0" presId="urn:microsoft.com/office/officeart/2005/8/layout/hierarchy4"/>
    <dgm:cxn modelId="{FB5ED349-B156-44A4-9279-49D177C27A5F}" type="presParOf" srcId="{73987EB1-6458-452C-9E3F-3452C3B236FD}" destId="{173B0E03-32F0-417D-AFBA-5B413EB89129}" srcOrd="0" destOrd="0" presId="urn:microsoft.com/office/officeart/2005/8/layout/hierarchy4"/>
    <dgm:cxn modelId="{5FCF5D4F-2892-4C37-97C8-5CBACA3C0B3C}" type="presParOf" srcId="{73987EB1-6458-452C-9E3F-3452C3B236FD}" destId="{5C740FD5-45C8-4701-B2F5-5024F12C8A13}" srcOrd="1" destOrd="0" presId="urn:microsoft.com/office/officeart/2005/8/layout/hierarchy4"/>
    <dgm:cxn modelId="{6AE2B2C0-AAC0-4C90-ACE0-6604936D5499}" type="presParOf" srcId="{73987EB1-6458-452C-9E3F-3452C3B236FD}" destId="{27BD33B2-6468-407A-BA40-9499B4A58B64}" srcOrd="2" destOrd="0" presId="urn:microsoft.com/office/officeart/2005/8/layout/hierarchy4"/>
    <dgm:cxn modelId="{02079086-85FB-4F0B-AE05-8025A455FE8D}" type="presParOf" srcId="{27BD33B2-6468-407A-BA40-9499B4A58B64}" destId="{2E308CCC-071C-485C-B27D-5BBE6C6CAB9F}" srcOrd="0" destOrd="0" presId="urn:microsoft.com/office/officeart/2005/8/layout/hierarchy4"/>
    <dgm:cxn modelId="{74BFE913-BAF9-4271-A4FB-C70197994348}" type="presParOf" srcId="{2E308CCC-071C-485C-B27D-5BBE6C6CAB9F}" destId="{633DE073-2B73-4036-9A25-D62419DCE228}" srcOrd="0" destOrd="0" presId="urn:microsoft.com/office/officeart/2005/8/layout/hierarchy4"/>
    <dgm:cxn modelId="{596CA4A1-AA83-4F61-B30C-4A660705ABC4}" type="presParOf" srcId="{2E308CCC-071C-485C-B27D-5BBE6C6CAB9F}" destId="{705E44ED-97B1-404B-B818-00619217C017}" srcOrd="1" destOrd="0" presId="urn:microsoft.com/office/officeart/2005/8/layout/hierarchy4"/>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53D175-E32E-4C4D-85C6-745B1D6472E3}" type="doc">
      <dgm:prSet loTypeId="urn:microsoft.com/office/officeart/2005/8/layout/hierarchy4" loCatId="relationship" qsTypeId="urn:microsoft.com/office/officeart/2005/8/quickstyle/3d4" qsCatId="3D" csTypeId="urn:microsoft.com/office/officeart/2005/8/colors/accent1_2" csCatId="accent1" phldr="1"/>
      <dgm:spPr/>
      <dgm:t>
        <a:bodyPr/>
        <a:lstStyle/>
        <a:p>
          <a:endParaRPr lang="en-US"/>
        </a:p>
      </dgm:t>
    </dgm:pt>
    <dgm:pt modelId="{6CB169B9-AE11-4B46-BCEC-69738B544FDC}">
      <dgm:prSet phldrT="[Text]"/>
      <dgm:spPr>
        <a:solidFill>
          <a:schemeClr val="accent2"/>
        </a:solidFill>
      </dgm:spPr>
      <dgm:t>
        <a:bodyPr/>
        <a:lstStyle/>
        <a:p>
          <a:r>
            <a:rPr lang="en-US" dirty="0" smtClean="0"/>
            <a:t>VNF</a:t>
          </a:r>
          <a:endParaRPr lang="en-US" dirty="0"/>
        </a:p>
      </dgm:t>
    </dgm:pt>
    <dgm:pt modelId="{E2CFE353-9663-4834-B835-F169F4A7A0A9}" type="parTrans" cxnId="{15CB4457-4600-49FD-A3D7-EF2A1AAD85EC}">
      <dgm:prSet/>
      <dgm:spPr/>
      <dgm:t>
        <a:bodyPr/>
        <a:lstStyle/>
        <a:p>
          <a:endParaRPr lang="en-US"/>
        </a:p>
      </dgm:t>
    </dgm:pt>
    <dgm:pt modelId="{8E1B3784-BA41-42BE-8FAD-AE1E5ECC48CD}" type="sibTrans" cxnId="{15CB4457-4600-49FD-A3D7-EF2A1AAD85EC}">
      <dgm:prSet/>
      <dgm:spPr/>
      <dgm:t>
        <a:bodyPr/>
        <a:lstStyle/>
        <a:p>
          <a:endParaRPr lang="en-US"/>
        </a:p>
      </dgm:t>
    </dgm:pt>
    <dgm:pt modelId="{9901A048-EA12-4244-899C-3F16EEEE2422}">
      <dgm:prSet phldrT="[Text]"/>
      <dgm:spPr>
        <a:solidFill>
          <a:schemeClr val="accent2"/>
        </a:solidFill>
      </dgm:spPr>
      <dgm:t>
        <a:bodyPr/>
        <a:lstStyle/>
        <a:p>
          <a:r>
            <a:rPr lang="en-US" dirty="0" err="1" smtClean="0"/>
            <a:t>virtio</a:t>
          </a:r>
          <a:endParaRPr lang="en-US" dirty="0"/>
        </a:p>
      </dgm:t>
    </dgm:pt>
    <dgm:pt modelId="{956D1B7B-F0C1-435E-A922-6B246E763BF9}" type="parTrans" cxnId="{12FCA645-B712-4BA0-8FB3-04DB28ABC9AB}">
      <dgm:prSet/>
      <dgm:spPr/>
      <dgm:t>
        <a:bodyPr/>
        <a:lstStyle/>
        <a:p>
          <a:endParaRPr lang="en-US"/>
        </a:p>
      </dgm:t>
    </dgm:pt>
    <dgm:pt modelId="{B5689227-83D6-458B-8BD8-67BD5BC57FA2}" type="sibTrans" cxnId="{12FCA645-B712-4BA0-8FB3-04DB28ABC9AB}">
      <dgm:prSet/>
      <dgm:spPr/>
      <dgm:t>
        <a:bodyPr/>
        <a:lstStyle/>
        <a:p>
          <a:endParaRPr lang="en-US"/>
        </a:p>
      </dgm:t>
    </dgm:pt>
    <dgm:pt modelId="{E1B304A2-0D95-4E8D-B371-C318BD445BE2}">
      <dgm:prSet phldrT="[Text]"/>
      <dgm:spPr>
        <a:solidFill>
          <a:schemeClr val="accent2"/>
        </a:solidFill>
      </dgm:spPr>
      <dgm:t>
        <a:bodyPr/>
        <a:lstStyle/>
        <a:p>
          <a:r>
            <a:rPr lang="en-US" dirty="0" err="1" smtClean="0"/>
            <a:t>Qemu</a:t>
          </a:r>
          <a:endParaRPr lang="en-US" dirty="0"/>
        </a:p>
      </dgm:t>
    </dgm:pt>
    <dgm:pt modelId="{8E885381-8170-4525-B836-CB33DC87C712}" type="parTrans" cxnId="{9CBFAC2F-DB76-4D76-A402-1E011E7E76CC}">
      <dgm:prSet/>
      <dgm:spPr/>
      <dgm:t>
        <a:bodyPr/>
        <a:lstStyle/>
        <a:p>
          <a:endParaRPr lang="en-US"/>
        </a:p>
      </dgm:t>
    </dgm:pt>
    <dgm:pt modelId="{5F7B6BA3-069A-450A-BFB7-CD370AB2EE8A}" type="sibTrans" cxnId="{9CBFAC2F-DB76-4D76-A402-1E011E7E76CC}">
      <dgm:prSet/>
      <dgm:spPr/>
      <dgm:t>
        <a:bodyPr/>
        <a:lstStyle/>
        <a:p>
          <a:endParaRPr lang="en-US"/>
        </a:p>
      </dgm:t>
    </dgm:pt>
    <dgm:pt modelId="{4307BE0D-C648-4124-8807-14C35C1A0571}" type="pres">
      <dgm:prSet presAssocID="{B553D175-E32E-4C4D-85C6-745B1D6472E3}" presName="Name0" presStyleCnt="0">
        <dgm:presLayoutVars>
          <dgm:chPref val="1"/>
          <dgm:dir/>
          <dgm:animOne val="branch"/>
          <dgm:animLvl val="lvl"/>
          <dgm:resizeHandles/>
        </dgm:presLayoutVars>
      </dgm:prSet>
      <dgm:spPr/>
      <dgm:t>
        <a:bodyPr/>
        <a:lstStyle/>
        <a:p>
          <a:endParaRPr lang="en-US"/>
        </a:p>
      </dgm:t>
    </dgm:pt>
    <dgm:pt modelId="{B5AA5A60-933D-4EE5-A5E1-B894643CB4B2}" type="pres">
      <dgm:prSet presAssocID="{6CB169B9-AE11-4B46-BCEC-69738B544FDC}" presName="vertOne" presStyleCnt="0"/>
      <dgm:spPr/>
    </dgm:pt>
    <dgm:pt modelId="{F5A2BCD0-6564-45C1-A93D-8B7F50C80945}" type="pres">
      <dgm:prSet presAssocID="{6CB169B9-AE11-4B46-BCEC-69738B544FDC}" presName="txOne" presStyleLbl="node0" presStyleIdx="0" presStyleCnt="1">
        <dgm:presLayoutVars>
          <dgm:chPref val="3"/>
        </dgm:presLayoutVars>
      </dgm:prSet>
      <dgm:spPr/>
      <dgm:t>
        <a:bodyPr/>
        <a:lstStyle/>
        <a:p>
          <a:endParaRPr lang="en-US"/>
        </a:p>
      </dgm:t>
    </dgm:pt>
    <dgm:pt modelId="{E2EC2737-2192-4751-AD57-E0C5E3D51C52}" type="pres">
      <dgm:prSet presAssocID="{6CB169B9-AE11-4B46-BCEC-69738B544FDC}" presName="parTransOne" presStyleCnt="0"/>
      <dgm:spPr/>
    </dgm:pt>
    <dgm:pt modelId="{DDA2DA21-570C-46AC-881F-24939C5EA76E}" type="pres">
      <dgm:prSet presAssocID="{6CB169B9-AE11-4B46-BCEC-69738B544FDC}" presName="horzOne" presStyleCnt="0"/>
      <dgm:spPr/>
    </dgm:pt>
    <dgm:pt modelId="{73987EB1-6458-452C-9E3F-3452C3B236FD}" type="pres">
      <dgm:prSet presAssocID="{9901A048-EA12-4244-899C-3F16EEEE2422}" presName="vertTwo" presStyleCnt="0"/>
      <dgm:spPr/>
    </dgm:pt>
    <dgm:pt modelId="{173B0E03-32F0-417D-AFBA-5B413EB89129}" type="pres">
      <dgm:prSet presAssocID="{9901A048-EA12-4244-899C-3F16EEEE2422}" presName="txTwo" presStyleLbl="node2" presStyleIdx="0" presStyleCnt="1">
        <dgm:presLayoutVars>
          <dgm:chPref val="3"/>
        </dgm:presLayoutVars>
      </dgm:prSet>
      <dgm:spPr/>
      <dgm:t>
        <a:bodyPr/>
        <a:lstStyle/>
        <a:p>
          <a:endParaRPr lang="en-US"/>
        </a:p>
      </dgm:t>
    </dgm:pt>
    <dgm:pt modelId="{5C740FD5-45C8-4701-B2F5-5024F12C8A13}" type="pres">
      <dgm:prSet presAssocID="{9901A048-EA12-4244-899C-3F16EEEE2422}" presName="parTransTwo" presStyleCnt="0"/>
      <dgm:spPr/>
    </dgm:pt>
    <dgm:pt modelId="{27BD33B2-6468-407A-BA40-9499B4A58B64}" type="pres">
      <dgm:prSet presAssocID="{9901A048-EA12-4244-899C-3F16EEEE2422}" presName="horzTwo" presStyleCnt="0"/>
      <dgm:spPr/>
    </dgm:pt>
    <dgm:pt modelId="{C2BAE243-406D-4CFD-BEAA-70DFFE662C5E}" type="pres">
      <dgm:prSet presAssocID="{E1B304A2-0D95-4E8D-B371-C318BD445BE2}" presName="vertThree" presStyleCnt="0"/>
      <dgm:spPr/>
    </dgm:pt>
    <dgm:pt modelId="{6661AB60-CEDB-40E0-BEB3-9EE28CF77056}" type="pres">
      <dgm:prSet presAssocID="{E1B304A2-0D95-4E8D-B371-C318BD445BE2}" presName="txThree" presStyleLbl="node3" presStyleIdx="0" presStyleCnt="1">
        <dgm:presLayoutVars>
          <dgm:chPref val="3"/>
        </dgm:presLayoutVars>
      </dgm:prSet>
      <dgm:spPr/>
      <dgm:t>
        <a:bodyPr/>
        <a:lstStyle/>
        <a:p>
          <a:endParaRPr lang="en-US"/>
        </a:p>
      </dgm:t>
    </dgm:pt>
    <dgm:pt modelId="{CEADF65F-9C51-41F5-8D10-D8CE593900D1}" type="pres">
      <dgm:prSet presAssocID="{E1B304A2-0D95-4E8D-B371-C318BD445BE2}" presName="horzThree" presStyleCnt="0"/>
      <dgm:spPr/>
    </dgm:pt>
  </dgm:ptLst>
  <dgm:cxnLst>
    <dgm:cxn modelId="{D02AA27D-B401-43E5-8F44-DE6BD6598B23}" type="presOf" srcId="{9901A048-EA12-4244-899C-3F16EEEE2422}" destId="{173B0E03-32F0-417D-AFBA-5B413EB89129}" srcOrd="0" destOrd="0" presId="urn:microsoft.com/office/officeart/2005/8/layout/hierarchy4"/>
    <dgm:cxn modelId="{9CBFAC2F-DB76-4D76-A402-1E011E7E76CC}" srcId="{9901A048-EA12-4244-899C-3F16EEEE2422}" destId="{E1B304A2-0D95-4E8D-B371-C318BD445BE2}" srcOrd="0" destOrd="0" parTransId="{8E885381-8170-4525-B836-CB33DC87C712}" sibTransId="{5F7B6BA3-069A-450A-BFB7-CD370AB2EE8A}"/>
    <dgm:cxn modelId="{12FCA645-B712-4BA0-8FB3-04DB28ABC9AB}" srcId="{6CB169B9-AE11-4B46-BCEC-69738B544FDC}" destId="{9901A048-EA12-4244-899C-3F16EEEE2422}" srcOrd="0" destOrd="0" parTransId="{956D1B7B-F0C1-435E-A922-6B246E763BF9}" sibTransId="{B5689227-83D6-458B-8BD8-67BD5BC57FA2}"/>
    <dgm:cxn modelId="{15CB4457-4600-49FD-A3D7-EF2A1AAD85EC}" srcId="{B553D175-E32E-4C4D-85C6-745B1D6472E3}" destId="{6CB169B9-AE11-4B46-BCEC-69738B544FDC}" srcOrd="0" destOrd="0" parTransId="{E2CFE353-9663-4834-B835-F169F4A7A0A9}" sibTransId="{8E1B3784-BA41-42BE-8FAD-AE1E5ECC48CD}"/>
    <dgm:cxn modelId="{4171F3C4-5296-4CF8-B59A-3F72BB1F4381}" type="presOf" srcId="{B553D175-E32E-4C4D-85C6-745B1D6472E3}" destId="{4307BE0D-C648-4124-8807-14C35C1A0571}" srcOrd="0" destOrd="0" presId="urn:microsoft.com/office/officeart/2005/8/layout/hierarchy4"/>
    <dgm:cxn modelId="{0FAF3C70-83F7-4F1F-9008-CF31EA895B86}" type="presOf" srcId="{E1B304A2-0D95-4E8D-B371-C318BD445BE2}" destId="{6661AB60-CEDB-40E0-BEB3-9EE28CF77056}" srcOrd="0" destOrd="0" presId="urn:microsoft.com/office/officeart/2005/8/layout/hierarchy4"/>
    <dgm:cxn modelId="{D9DE81AC-8C88-491F-BFAE-48FE44ACAA78}" type="presOf" srcId="{6CB169B9-AE11-4B46-BCEC-69738B544FDC}" destId="{F5A2BCD0-6564-45C1-A93D-8B7F50C80945}" srcOrd="0" destOrd="0" presId="urn:microsoft.com/office/officeart/2005/8/layout/hierarchy4"/>
    <dgm:cxn modelId="{90E30F2C-F3E4-406D-A5D1-CA90986D708A}" type="presParOf" srcId="{4307BE0D-C648-4124-8807-14C35C1A0571}" destId="{B5AA5A60-933D-4EE5-A5E1-B894643CB4B2}" srcOrd="0" destOrd="0" presId="urn:microsoft.com/office/officeart/2005/8/layout/hierarchy4"/>
    <dgm:cxn modelId="{E6D6122F-E140-4412-BD1C-5496C522FFB5}" type="presParOf" srcId="{B5AA5A60-933D-4EE5-A5E1-B894643CB4B2}" destId="{F5A2BCD0-6564-45C1-A93D-8B7F50C80945}" srcOrd="0" destOrd="0" presId="urn:microsoft.com/office/officeart/2005/8/layout/hierarchy4"/>
    <dgm:cxn modelId="{AEEACC46-2E33-4F18-8D8E-1FD405AAF105}" type="presParOf" srcId="{B5AA5A60-933D-4EE5-A5E1-B894643CB4B2}" destId="{E2EC2737-2192-4751-AD57-E0C5E3D51C52}" srcOrd="1" destOrd="0" presId="urn:microsoft.com/office/officeart/2005/8/layout/hierarchy4"/>
    <dgm:cxn modelId="{C0C4B124-7094-42DB-90DA-E96322F2BF50}" type="presParOf" srcId="{B5AA5A60-933D-4EE5-A5E1-B894643CB4B2}" destId="{DDA2DA21-570C-46AC-881F-24939C5EA76E}" srcOrd="2" destOrd="0" presId="urn:microsoft.com/office/officeart/2005/8/layout/hierarchy4"/>
    <dgm:cxn modelId="{80E4A0AA-4CF1-4270-B787-03833DA7514B}" type="presParOf" srcId="{DDA2DA21-570C-46AC-881F-24939C5EA76E}" destId="{73987EB1-6458-452C-9E3F-3452C3B236FD}" srcOrd="0" destOrd="0" presId="urn:microsoft.com/office/officeart/2005/8/layout/hierarchy4"/>
    <dgm:cxn modelId="{C735C88F-6692-48A6-9EB2-939963582B8C}" type="presParOf" srcId="{73987EB1-6458-452C-9E3F-3452C3B236FD}" destId="{173B0E03-32F0-417D-AFBA-5B413EB89129}" srcOrd="0" destOrd="0" presId="urn:microsoft.com/office/officeart/2005/8/layout/hierarchy4"/>
    <dgm:cxn modelId="{F7ACCFA3-87EB-424B-908A-79D94A01030D}" type="presParOf" srcId="{73987EB1-6458-452C-9E3F-3452C3B236FD}" destId="{5C740FD5-45C8-4701-B2F5-5024F12C8A13}" srcOrd="1" destOrd="0" presId="urn:microsoft.com/office/officeart/2005/8/layout/hierarchy4"/>
    <dgm:cxn modelId="{A938F3B6-1200-4BB8-8FD6-5187A685E920}" type="presParOf" srcId="{73987EB1-6458-452C-9E3F-3452C3B236FD}" destId="{27BD33B2-6468-407A-BA40-9499B4A58B64}" srcOrd="2" destOrd="0" presId="urn:microsoft.com/office/officeart/2005/8/layout/hierarchy4"/>
    <dgm:cxn modelId="{A9A7C481-EB10-4F41-9C6F-72106BE51FAA}" type="presParOf" srcId="{27BD33B2-6468-407A-BA40-9499B4A58B64}" destId="{C2BAE243-406D-4CFD-BEAA-70DFFE662C5E}" srcOrd="0" destOrd="0" presId="urn:microsoft.com/office/officeart/2005/8/layout/hierarchy4"/>
    <dgm:cxn modelId="{F17C04B0-6885-4341-9505-A75B726D68B2}" type="presParOf" srcId="{C2BAE243-406D-4CFD-BEAA-70DFFE662C5E}" destId="{6661AB60-CEDB-40E0-BEB3-9EE28CF77056}" srcOrd="0" destOrd="0" presId="urn:microsoft.com/office/officeart/2005/8/layout/hierarchy4"/>
    <dgm:cxn modelId="{84F3F1E1-B2BD-4B19-999A-ABDDA6E17E90}" type="presParOf" srcId="{C2BAE243-406D-4CFD-BEAA-70DFFE662C5E}" destId="{CEADF65F-9C51-41F5-8D10-D8CE593900D1}" srcOrd="1" destOrd="0" presId="urn:microsoft.com/office/officeart/2005/8/layout/hierarchy4"/>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A2BCD0-6564-45C1-A93D-8B7F50C80945}">
      <dsp:nvSpPr>
        <dsp:cNvPr id="0" name=""/>
        <dsp:cNvSpPr/>
      </dsp:nvSpPr>
      <dsp:spPr>
        <a:xfrm>
          <a:off x="680" y="0"/>
          <a:ext cx="1392072" cy="281115"/>
        </a:xfrm>
        <a:prstGeom prst="roundRect">
          <a:avLst>
            <a:gd name="adj" fmla="val 10000"/>
          </a:avLst>
        </a:prstGeom>
        <a:solidFill>
          <a:schemeClr val="accent2"/>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VNF</a:t>
          </a:r>
          <a:endParaRPr lang="en-US" sz="1100" kern="1200" dirty="0"/>
        </a:p>
      </dsp:txBody>
      <dsp:txXfrm>
        <a:off x="8914" y="8234"/>
        <a:ext cx="1375604" cy="264647"/>
      </dsp:txXfrm>
    </dsp:sp>
    <dsp:sp modelId="{173B0E03-32F0-417D-AFBA-5B413EB89129}">
      <dsp:nvSpPr>
        <dsp:cNvPr id="0" name=""/>
        <dsp:cNvSpPr/>
      </dsp:nvSpPr>
      <dsp:spPr>
        <a:xfrm>
          <a:off x="680" y="305739"/>
          <a:ext cx="1392072" cy="281115"/>
        </a:xfrm>
        <a:prstGeom prst="roundRect">
          <a:avLst>
            <a:gd name="adj" fmla="val 10000"/>
          </a:avLst>
        </a:prstGeom>
        <a:solidFill>
          <a:schemeClr val="accent2"/>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err="1" smtClean="0"/>
            <a:t>virtio</a:t>
          </a:r>
          <a:endParaRPr lang="en-US" sz="1100" kern="1200" dirty="0"/>
        </a:p>
      </dsp:txBody>
      <dsp:txXfrm>
        <a:off x="8914" y="313973"/>
        <a:ext cx="1375604" cy="264647"/>
      </dsp:txXfrm>
    </dsp:sp>
    <dsp:sp modelId="{633DE073-2B73-4036-9A25-D62419DCE228}">
      <dsp:nvSpPr>
        <dsp:cNvPr id="0" name=""/>
        <dsp:cNvSpPr/>
      </dsp:nvSpPr>
      <dsp:spPr>
        <a:xfrm>
          <a:off x="680" y="611430"/>
          <a:ext cx="1392072" cy="281115"/>
        </a:xfrm>
        <a:prstGeom prst="roundRect">
          <a:avLst>
            <a:gd name="adj" fmla="val 10000"/>
          </a:avLst>
        </a:prstGeom>
        <a:solidFill>
          <a:schemeClr val="accent2"/>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err="1" smtClean="0"/>
            <a:t>Qemu</a:t>
          </a:r>
          <a:endParaRPr lang="en-US" sz="1100" kern="1200" dirty="0"/>
        </a:p>
      </dsp:txBody>
      <dsp:txXfrm>
        <a:off x="8914" y="619664"/>
        <a:ext cx="1375604" cy="2646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A2BCD0-6564-45C1-A93D-8B7F50C80945}">
      <dsp:nvSpPr>
        <dsp:cNvPr id="0" name=""/>
        <dsp:cNvSpPr/>
      </dsp:nvSpPr>
      <dsp:spPr>
        <a:xfrm>
          <a:off x="680" y="244"/>
          <a:ext cx="1392072" cy="283340"/>
        </a:xfrm>
        <a:prstGeom prst="roundRect">
          <a:avLst>
            <a:gd name="adj" fmla="val 10000"/>
          </a:avLst>
        </a:prstGeom>
        <a:solidFill>
          <a:schemeClr val="accent2"/>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VNF</a:t>
          </a:r>
          <a:endParaRPr lang="en-US" sz="1100" kern="1200" dirty="0"/>
        </a:p>
      </dsp:txBody>
      <dsp:txXfrm>
        <a:off x="8979" y="8543"/>
        <a:ext cx="1375474" cy="266742"/>
      </dsp:txXfrm>
    </dsp:sp>
    <dsp:sp modelId="{173B0E03-32F0-417D-AFBA-5B413EB89129}">
      <dsp:nvSpPr>
        <dsp:cNvPr id="0" name=""/>
        <dsp:cNvSpPr/>
      </dsp:nvSpPr>
      <dsp:spPr>
        <a:xfrm>
          <a:off x="680" y="308159"/>
          <a:ext cx="1392072" cy="283340"/>
        </a:xfrm>
        <a:prstGeom prst="roundRect">
          <a:avLst>
            <a:gd name="adj" fmla="val 10000"/>
          </a:avLst>
        </a:prstGeom>
        <a:solidFill>
          <a:schemeClr val="accent2"/>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err="1" smtClean="0"/>
            <a:t>virtio</a:t>
          </a:r>
          <a:endParaRPr lang="en-US" sz="1100" kern="1200" dirty="0"/>
        </a:p>
      </dsp:txBody>
      <dsp:txXfrm>
        <a:off x="8979" y="316458"/>
        <a:ext cx="1375474" cy="266742"/>
      </dsp:txXfrm>
    </dsp:sp>
    <dsp:sp modelId="{6661AB60-CEDB-40E0-BEB3-9EE28CF77056}">
      <dsp:nvSpPr>
        <dsp:cNvPr id="0" name=""/>
        <dsp:cNvSpPr/>
      </dsp:nvSpPr>
      <dsp:spPr>
        <a:xfrm>
          <a:off x="680" y="616075"/>
          <a:ext cx="1392072" cy="283340"/>
        </a:xfrm>
        <a:prstGeom prst="roundRect">
          <a:avLst>
            <a:gd name="adj" fmla="val 10000"/>
          </a:avLst>
        </a:prstGeom>
        <a:solidFill>
          <a:schemeClr val="accent2"/>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err="1" smtClean="0"/>
            <a:t>Qemu</a:t>
          </a:r>
          <a:endParaRPr lang="en-US" sz="1100" kern="1200" dirty="0"/>
        </a:p>
      </dsp:txBody>
      <dsp:txXfrm>
        <a:off x="8979" y="624374"/>
        <a:ext cx="1375474" cy="26674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024C47-6EC9-4A53-A891-4B65FCD4169F}" type="datetimeFigureOut">
              <a:rPr lang="en-US" smtClean="0"/>
              <a:t>7/10/2016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40D064-91B9-48DB-950D-839C89D88D29}" type="slidenum">
              <a:rPr lang="en-US" smtClean="0"/>
              <a:t>‹#›</a:t>
            </a:fld>
            <a:endParaRPr lang="en-US"/>
          </a:p>
        </p:txBody>
      </p:sp>
    </p:spTree>
    <p:extLst>
      <p:ext uri="{BB962C8B-B14F-4D97-AF65-F5344CB8AC3E}">
        <p14:creationId xmlns:p14="http://schemas.microsoft.com/office/powerpoint/2010/main" val="2335689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440D064-91B9-48DB-950D-839C89D88D29}" type="slidenum">
              <a:rPr lang="en-US" smtClean="0"/>
              <a:t>1</a:t>
            </a:fld>
            <a:endParaRPr lang="en-US"/>
          </a:p>
        </p:txBody>
      </p:sp>
    </p:spTree>
    <p:extLst>
      <p:ext uri="{BB962C8B-B14F-4D97-AF65-F5344CB8AC3E}">
        <p14:creationId xmlns:p14="http://schemas.microsoft.com/office/powerpoint/2010/main" val="2751602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OVS consists</a:t>
            </a:r>
            <a:r>
              <a:rPr lang="en-GB" baseline="0" dirty="0" smtClean="0"/>
              <a:t> of a 3-level hierarchy of flow tables. The first level table (Exact Match Caches) is the most efficient and the third level table (</a:t>
            </a:r>
            <a:r>
              <a:rPr lang="en-GB" baseline="0" dirty="0" err="1" smtClean="0"/>
              <a:t>Ofproto</a:t>
            </a:r>
            <a:r>
              <a:rPr lang="en-GB" baseline="0" dirty="0" smtClean="0"/>
              <a:t> Classifier) is the least efficient.</a:t>
            </a:r>
          </a:p>
          <a:p>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When frames arrive, Open </a:t>
            </a:r>
            <a:r>
              <a:rPr lang="en-GB" baseline="0" dirty="0" err="1" smtClean="0"/>
              <a:t>vSwitch</a:t>
            </a:r>
            <a:r>
              <a:rPr lang="en-GB" baseline="0" dirty="0" smtClean="0"/>
              <a:t> checks each level to see if a flow is present in the table. If a flow is not present in a table, a miss is generated forcing a lookup to be carried out in the next level table. If a flow is not present in the highest level table (the </a:t>
            </a:r>
            <a:r>
              <a:rPr lang="en-GB" baseline="0" dirty="0" err="1" smtClean="0"/>
              <a:t>ofproto</a:t>
            </a:r>
            <a:r>
              <a:rPr lang="en-GB" baseline="0" dirty="0" smtClean="0"/>
              <a:t> classifier), the frame will either be dropped or (if configured) a remote SDN controller will be queried in order to determine what to do with that Frame.</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r>
              <a:rPr lang="en-GB" baseline="0" dirty="0" smtClean="0"/>
              <a:t>Flows that traverse OVS need to be present in the Exact Match Cache. This cache contains flows that are currently in use. As the table has a limited size, they are evicted from the EMC and the </a:t>
            </a:r>
            <a:r>
              <a:rPr lang="en-GB" baseline="0" dirty="0" err="1" smtClean="0"/>
              <a:t>Datapath</a:t>
            </a:r>
            <a:r>
              <a:rPr lang="en-GB" baseline="0" dirty="0" smtClean="0"/>
              <a:t> Classifier by using a Least Recently Used (LRU) policy when the table overflows. In order to achieve the best performance, as many frames as possible need to hit in the exact match classifier.</a:t>
            </a:r>
          </a:p>
          <a:p>
            <a:endParaRPr lang="en-GB" baseline="0" dirty="0" smtClean="0"/>
          </a:p>
          <a:p>
            <a:r>
              <a:rPr lang="en-GB" baseline="0" dirty="0" smtClean="0"/>
              <a:t>The structure of the tables is an implementation detail. From a user perspective, OVS presents a fully </a:t>
            </a:r>
            <a:r>
              <a:rPr lang="en-GB" baseline="0" dirty="0" err="1" smtClean="0"/>
              <a:t>Openflow</a:t>
            </a:r>
            <a:r>
              <a:rPr lang="en-GB" baseline="0" dirty="0" smtClean="0"/>
              <a:t> compliant switch that allows programming of multiple tables in arbitrary pipelines.</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486836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 slide</a:t>
            </a:r>
            <a:r>
              <a:rPr lang="en-US" baseline="0" dirty="0" smtClean="0"/>
              <a:t> on the test setup and traffic generator</a:t>
            </a:r>
            <a:endParaRPr lang="en-US" dirty="0"/>
          </a:p>
        </p:txBody>
      </p:sp>
      <p:sp>
        <p:nvSpPr>
          <p:cNvPr id="4" name="Slide Number Placeholder 3"/>
          <p:cNvSpPr>
            <a:spLocks noGrp="1"/>
          </p:cNvSpPr>
          <p:nvPr>
            <p:ph type="sldNum" sz="quarter" idx="10"/>
          </p:nvPr>
        </p:nvSpPr>
        <p:spPr/>
        <p:txBody>
          <a:bodyPr/>
          <a:lstStyle/>
          <a:p>
            <a:fld id="{8440D064-91B9-48DB-950D-839C89D88D29}" type="slidenum">
              <a:rPr lang="en-US" smtClean="0"/>
              <a:t>14</a:t>
            </a:fld>
            <a:endParaRPr lang="en-US"/>
          </a:p>
        </p:txBody>
      </p:sp>
    </p:spTree>
    <p:extLst>
      <p:ext uri="{BB962C8B-B14F-4D97-AF65-F5344CB8AC3E}">
        <p14:creationId xmlns:p14="http://schemas.microsoft.com/office/powerpoint/2010/main" val="3720143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40D064-91B9-48DB-950D-839C89D88D29}" type="slidenum">
              <a:rPr lang="en-US" smtClean="0"/>
              <a:t>15</a:t>
            </a:fld>
            <a:endParaRPr lang="en-US"/>
          </a:p>
        </p:txBody>
      </p:sp>
    </p:spTree>
    <p:extLst>
      <p:ext uri="{BB962C8B-B14F-4D97-AF65-F5344CB8AC3E}">
        <p14:creationId xmlns:p14="http://schemas.microsoft.com/office/powerpoint/2010/main" val="36760570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440D064-91B9-48DB-950D-839C89D88D29}" type="slidenum">
              <a:rPr lang="en-US" smtClean="0"/>
              <a:t>16</a:t>
            </a:fld>
            <a:endParaRPr lang="en-US"/>
          </a:p>
        </p:txBody>
      </p:sp>
    </p:spTree>
    <p:extLst>
      <p:ext uri="{BB962C8B-B14F-4D97-AF65-F5344CB8AC3E}">
        <p14:creationId xmlns:p14="http://schemas.microsoft.com/office/powerpoint/2010/main" val="2588476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2 switching operations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41562A48-C8D3-9547-81C3-C03C0D3D27B3}" type="slidenum">
              <a:rPr lang="en-US" smtClean="0"/>
              <a:t>17</a:t>
            </a:fld>
            <a:endParaRPr lang="en-US"/>
          </a:p>
        </p:txBody>
      </p:sp>
    </p:spTree>
    <p:extLst>
      <p:ext uri="{BB962C8B-B14F-4D97-AF65-F5344CB8AC3E}">
        <p14:creationId xmlns:p14="http://schemas.microsoft.com/office/powerpoint/2010/main" val="334471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aseline="30000" dirty="0" smtClean="0"/>
              <a:t>3 switching operations</a:t>
            </a:r>
            <a:endParaRPr lang="en-US" sz="1400" baseline="30000" dirty="0"/>
          </a:p>
        </p:txBody>
      </p:sp>
      <p:sp>
        <p:nvSpPr>
          <p:cNvPr id="4" name="Slide Number Placeholder 3"/>
          <p:cNvSpPr>
            <a:spLocks noGrp="1"/>
          </p:cNvSpPr>
          <p:nvPr>
            <p:ph type="sldNum" sz="quarter" idx="10"/>
          </p:nvPr>
        </p:nvSpPr>
        <p:spPr/>
        <p:txBody>
          <a:bodyPr/>
          <a:lstStyle/>
          <a:p>
            <a:fld id="{41562A48-C8D3-9547-81C3-C03C0D3D27B3}" type="slidenum">
              <a:rPr lang="en-US" smtClean="0"/>
              <a:t>18</a:t>
            </a:fld>
            <a:endParaRPr lang="en-US"/>
          </a:p>
        </p:txBody>
      </p:sp>
    </p:spTree>
    <p:extLst>
      <p:ext uri="{BB962C8B-B14F-4D97-AF65-F5344CB8AC3E}">
        <p14:creationId xmlns:p14="http://schemas.microsoft.com/office/powerpoint/2010/main" val="21434808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Scenario</a:t>
            </a:r>
            <a:r>
              <a:rPr lang="en-US" sz="1200" kern="1200" baseline="0" dirty="0" smtClean="0">
                <a:solidFill>
                  <a:schemeClr val="tx1"/>
                </a:solidFill>
                <a:effectLst/>
                <a:latin typeface="+mn-lt"/>
                <a:ea typeface="+mn-ea"/>
                <a:cs typeface="+mn-cs"/>
              </a:rPr>
              <a:t> 1: </a:t>
            </a:r>
            <a:r>
              <a:rPr lang="en-US" sz="1200" kern="1200" dirty="0" smtClean="0">
                <a:solidFill>
                  <a:schemeClr val="tx1"/>
                </a:solidFill>
                <a:effectLst/>
                <a:latin typeface="+mn-lt"/>
                <a:ea typeface="+mn-ea"/>
                <a:cs typeface="+mn-cs"/>
              </a:rPr>
              <a:t>A total of 8 cores are needed to achieve 40 </a:t>
            </a:r>
            <a:r>
              <a:rPr lang="en-US" sz="1200" kern="1200" dirty="0" err="1" smtClean="0">
                <a:solidFill>
                  <a:schemeClr val="tx1"/>
                </a:solidFill>
                <a:effectLst/>
                <a:latin typeface="+mn-lt"/>
                <a:ea typeface="+mn-ea"/>
                <a:cs typeface="+mn-cs"/>
              </a:rPr>
              <a:t>Gbps</a:t>
            </a:r>
            <a:r>
              <a:rPr lang="en-US" sz="1200" kern="1200" dirty="0" smtClean="0">
                <a:solidFill>
                  <a:schemeClr val="tx1"/>
                </a:solidFill>
                <a:effectLst/>
                <a:latin typeface="+mn-lt"/>
                <a:ea typeface="+mn-ea"/>
                <a:cs typeface="+mn-cs"/>
              </a:rPr>
              <a:t> switching performance for test scenario 1 at 256 bytes packet size. Two cores are used for the switching, while 6 additional cores are used for passing the data to the VMs (i.e. for use by </a:t>
            </a:r>
            <a:r>
              <a:rPr lang="en-US" sz="1200" kern="1200" dirty="0" err="1" smtClean="0">
                <a:solidFill>
                  <a:schemeClr val="tx1"/>
                </a:solidFill>
                <a:effectLst/>
                <a:latin typeface="+mn-lt"/>
                <a:ea typeface="+mn-ea"/>
                <a:cs typeface="+mn-cs"/>
              </a:rPr>
              <a:t>vHost</a:t>
            </a:r>
            <a:r>
              <a:rPr lang="en-US" sz="1200" kern="1200" dirty="0" smtClean="0">
                <a:solidFill>
                  <a:schemeClr val="tx1"/>
                </a:solidFill>
                <a:effectLst/>
                <a:latin typeface="+mn-lt"/>
                <a:ea typeface="+mn-ea"/>
                <a:cs typeface="+mn-cs"/>
              </a:rPr>
              <a:t> and associated PMD). In this scenario each VM is transmitting and receiving 5 </a:t>
            </a:r>
            <a:r>
              <a:rPr lang="en-US" sz="1200" kern="1200" dirty="0" err="1" smtClean="0">
                <a:solidFill>
                  <a:schemeClr val="tx1"/>
                </a:solidFill>
                <a:effectLst/>
                <a:latin typeface="+mn-lt"/>
                <a:ea typeface="+mn-ea"/>
                <a:cs typeface="+mn-cs"/>
              </a:rPr>
              <a:t>Gbps</a:t>
            </a:r>
            <a:r>
              <a:rPr lang="en-US" sz="1200" kern="1200" dirty="0" smtClean="0">
                <a:solidFill>
                  <a:schemeClr val="tx1"/>
                </a:solidFill>
                <a:effectLst/>
                <a:latin typeface="+mn-lt"/>
                <a:ea typeface="+mn-ea"/>
                <a:cs typeface="+mn-cs"/>
              </a:rPr>
              <a:t>. The traffic over the wire is 20 </a:t>
            </a:r>
            <a:r>
              <a:rPr lang="en-US" sz="1200" kern="1200" dirty="0" err="1" smtClean="0">
                <a:solidFill>
                  <a:schemeClr val="tx1"/>
                </a:solidFill>
                <a:effectLst/>
                <a:latin typeface="+mn-lt"/>
                <a:ea typeface="+mn-ea"/>
                <a:cs typeface="+mn-cs"/>
              </a:rPr>
              <a:t>Gbps</a:t>
            </a:r>
            <a:r>
              <a:rPr lang="en-US" sz="1200" kern="1200" dirty="0" smtClean="0">
                <a:solidFill>
                  <a:schemeClr val="tx1"/>
                </a:solidFill>
                <a:effectLst/>
                <a:latin typeface="+mn-lt"/>
                <a:ea typeface="+mn-ea"/>
                <a:cs typeface="+mn-cs"/>
              </a:rPr>
              <a:t> transmit and 20 </a:t>
            </a:r>
            <a:r>
              <a:rPr lang="en-US" sz="1200" kern="1200" dirty="0" err="1" smtClean="0">
                <a:solidFill>
                  <a:schemeClr val="tx1"/>
                </a:solidFill>
                <a:effectLst/>
                <a:latin typeface="+mn-lt"/>
                <a:ea typeface="+mn-ea"/>
                <a:cs typeface="+mn-cs"/>
              </a:rPr>
              <a:t>Gbps</a:t>
            </a:r>
            <a:r>
              <a:rPr lang="en-US" sz="1200" kern="1200" dirty="0" smtClean="0">
                <a:solidFill>
                  <a:schemeClr val="tx1"/>
                </a:solidFill>
                <a:effectLst/>
                <a:latin typeface="+mn-lt"/>
                <a:ea typeface="+mn-ea"/>
                <a:cs typeface="+mn-cs"/>
              </a:rPr>
              <a:t> receive. Hence the </a:t>
            </a:r>
            <a:r>
              <a:rPr lang="en-US" sz="1200" kern="1200" dirty="0" err="1" smtClean="0">
                <a:solidFill>
                  <a:schemeClr val="tx1"/>
                </a:solidFill>
                <a:effectLst/>
                <a:latin typeface="+mn-lt"/>
                <a:ea typeface="+mn-ea"/>
                <a:cs typeface="+mn-cs"/>
              </a:rPr>
              <a:t>OvS</a:t>
            </a:r>
            <a:r>
              <a:rPr lang="en-US" sz="1200" kern="1200" dirty="0" smtClean="0">
                <a:solidFill>
                  <a:schemeClr val="tx1"/>
                </a:solidFill>
                <a:effectLst/>
                <a:latin typeface="+mn-lt"/>
                <a:ea typeface="+mn-ea"/>
                <a:cs typeface="+mn-cs"/>
              </a:rPr>
              <a:t> is switching 40 </a:t>
            </a:r>
            <a:r>
              <a:rPr lang="en-US" sz="1200" kern="1200" dirty="0" err="1" smtClean="0">
                <a:solidFill>
                  <a:schemeClr val="tx1"/>
                </a:solidFill>
                <a:effectLst/>
                <a:latin typeface="+mn-lt"/>
                <a:ea typeface="+mn-ea"/>
                <a:cs typeface="+mn-cs"/>
              </a:rPr>
              <a:t>Gbps</a:t>
            </a:r>
            <a:r>
              <a:rPr lang="en-US" sz="1200" kern="1200" dirty="0" smtClean="0">
                <a:solidFill>
                  <a:schemeClr val="tx1"/>
                </a:solidFill>
                <a:effectLst/>
                <a:latin typeface="+mn-lt"/>
                <a:ea typeface="+mn-ea"/>
                <a:cs typeface="+mn-cs"/>
              </a:rPr>
              <a:t> when accounting for the bidirectional nature of the traffic.</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Scenario 3: A total of 6 cores  are needed to achieve 40 </a:t>
            </a:r>
            <a:r>
              <a:rPr lang="en-US" sz="1200" kern="1200" dirty="0" err="1" smtClean="0">
                <a:solidFill>
                  <a:schemeClr val="tx1"/>
                </a:solidFill>
                <a:effectLst/>
                <a:latin typeface="+mn-lt"/>
                <a:ea typeface="+mn-ea"/>
                <a:cs typeface="+mn-cs"/>
              </a:rPr>
              <a:t>Gbps</a:t>
            </a:r>
            <a:r>
              <a:rPr lang="en-US" sz="1200" kern="1200" dirty="0" smtClean="0">
                <a:solidFill>
                  <a:schemeClr val="tx1"/>
                </a:solidFill>
                <a:effectLst/>
                <a:latin typeface="+mn-lt"/>
                <a:ea typeface="+mn-ea"/>
                <a:cs typeface="+mn-cs"/>
              </a:rPr>
              <a:t> switching performance for test scenario 3 at 256 bytes packet size. This scenario is for a simple service function chain of two VMs. The traffic through the service chain is 9.5 </a:t>
            </a:r>
            <a:r>
              <a:rPr lang="en-US" sz="1200" kern="1200" dirty="0" err="1" smtClean="0">
                <a:solidFill>
                  <a:schemeClr val="tx1"/>
                </a:solidFill>
                <a:effectLst/>
                <a:latin typeface="+mn-lt"/>
                <a:ea typeface="+mn-ea"/>
                <a:cs typeface="+mn-cs"/>
              </a:rPr>
              <a:t>Gbps</a:t>
            </a:r>
            <a:r>
              <a:rPr lang="en-US" sz="1200" kern="1200" dirty="0" smtClean="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8440D064-91B9-48DB-950D-839C89D88D29}" type="slidenum">
              <a:rPr lang="en-US" smtClean="0"/>
              <a:t>19</a:t>
            </a:fld>
            <a:endParaRPr lang="en-US"/>
          </a:p>
        </p:txBody>
      </p:sp>
    </p:spTree>
    <p:extLst>
      <p:ext uri="{BB962C8B-B14F-4D97-AF65-F5344CB8AC3E}">
        <p14:creationId xmlns:p14="http://schemas.microsoft.com/office/powerpoint/2010/main" val="3052707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~25% performance gain</a:t>
            </a:r>
            <a:r>
              <a:rPr lang="en-US" sz="1200" kern="1200" baseline="0" dirty="0" smtClean="0">
                <a:solidFill>
                  <a:schemeClr val="tx1"/>
                </a:solidFill>
                <a:effectLst/>
                <a:latin typeface="+mn-lt"/>
                <a:ea typeface="+mn-ea"/>
                <a:cs typeface="+mn-cs"/>
              </a:rPr>
              <a:t> with 4 cores PMD threads </a:t>
            </a:r>
            <a:r>
              <a:rPr lang="en-US" sz="1200" kern="1200" baseline="0" dirty="0" err="1" smtClean="0">
                <a:solidFill>
                  <a:schemeClr val="tx1"/>
                </a:solidFill>
                <a:effectLst/>
                <a:latin typeface="+mn-lt"/>
                <a:ea typeface="+mn-ea"/>
                <a:cs typeface="+mn-cs"/>
              </a:rPr>
              <a:t>config</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multi-queue </a:t>
            </a:r>
            <a:r>
              <a:rPr lang="en-US" sz="1200" kern="1200" dirty="0" smtClean="0">
                <a:solidFill>
                  <a:schemeClr val="tx1"/>
                </a:solidFill>
                <a:effectLst/>
                <a:latin typeface="+mn-lt"/>
                <a:ea typeface="+mn-ea"/>
                <a:cs typeface="+mn-cs"/>
              </a:rPr>
              <a:t>doesn’t make the RX/TX run faster, actually there’s some overhead moreover. So for instance, you use 1 core for OVS PMD, and increase </a:t>
            </a:r>
            <a:r>
              <a:rPr lang="en-US" sz="1200" kern="1200" dirty="0" err="1" smtClean="0">
                <a:solidFill>
                  <a:schemeClr val="tx1"/>
                </a:solidFill>
                <a:effectLst/>
                <a:latin typeface="+mn-lt"/>
                <a:ea typeface="+mn-ea"/>
                <a:cs typeface="+mn-cs"/>
              </a:rPr>
              <a:t>rxq</a:t>
            </a:r>
            <a:r>
              <a:rPr lang="en-US" sz="1200" kern="1200" dirty="0" smtClean="0">
                <a:solidFill>
                  <a:schemeClr val="tx1"/>
                </a:solidFill>
                <a:effectLst/>
                <a:latin typeface="+mn-lt"/>
                <a:ea typeface="+mn-ea"/>
                <a:cs typeface="+mn-cs"/>
              </a:rPr>
              <a:t> number, this will hurt performance</a:t>
            </a:r>
            <a:endParaRPr lang="en-US" dirty="0"/>
          </a:p>
        </p:txBody>
      </p:sp>
      <p:sp>
        <p:nvSpPr>
          <p:cNvPr id="4" name="Slide Number Placeholder 3"/>
          <p:cNvSpPr>
            <a:spLocks noGrp="1"/>
          </p:cNvSpPr>
          <p:nvPr>
            <p:ph type="sldNum" sz="quarter" idx="10"/>
          </p:nvPr>
        </p:nvSpPr>
        <p:spPr/>
        <p:txBody>
          <a:bodyPr/>
          <a:lstStyle/>
          <a:p>
            <a:fld id="{8440D064-91B9-48DB-950D-839C89D88D29}" type="slidenum">
              <a:rPr lang="en-US" smtClean="0"/>
              <a:t>20</a:t>
            </a:fld>
            <a:endParaRPr lang="en-US"/>
          </a:p>
        </p:txBody>
      </p:sp>
    </p:spTree>
    <p:extLst>
      <p:ext uri="{BB962C8B-B14F-4D97-AF65-F5344CB8AC3E}">
        <p14:creationId xmlns:p14="http://schemas.microsoft.com/office/powerpoint/2010/main" val="33139468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Place</a:t>
            </a:r>
            <a:r>
              <a:rPr lang="en-US" baseline="0" dirty="0" smtClean="0"/>
              <a:t> at the back of the deck</a:t>
            </a:r>
            <a:endParaRPr lang="en-US" dirty="0"/>
          </a:p>
        </p:txBody>
      </p:sp>
      <p:sp>
        <p:nvSpPr>
          <p:cNvPr id="4" name="Slide Number Placeholder 3"/>
          <p:cNvSpPr>
            <a:spLocks noGrp="1"/>
          </p:cNvSpPr>
          <p:nvPr>
            <p:ph type="sldNum" sz="quarter" idx="10"/>
          </p:nvPr>
        </p:nvSpPr>
        <p:spPr/>
        <p:txBody>
          <a:bodyPr/>
          <a:lstStyle/>
          <a:p>
            <a:fld id="{27E825AA-1741-47CA-B3D8-C8797BBE16B6}" type="slidenum">
              <a:rPr lang="en-US" smtClean="0"/>
              <a:t>22</a:t>
            </a:fld>
            <a:endParaRPr lang="en-US"/>
          </a:p>
        </p:txBody>
      </p:sp>
    </p:spTree>
    <p:extLst>
      <p:ext uri="{BB962C8B-B14F-4D97-AF65-F5344CB8AC3E}">
        <p14:creationId xmlns:p14="http://schemas.microsoft.com/office/powerpoint/2010/main" val="2373340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many different virtual switching solutions. Many target specific requirements and use cases. </a:t>
            </a:r>
          </a:p>
          <a:p>
            <a:r>
              <a:rPr lang="en-US" dirty="0" smtClean="0"/>
              <a:t>Open </a:t>
            </a:r>
            <a:r>
              <a:rPr lang="en-US" dirty="0" err="1" smtClean="0"/>
              <a:t>vSwitch</a:t>
            </a:r>
            <a:r>
              <a:rPr lang="en-US" dirty="0" smtClean="0"/>
              <a:t> is a production quality, multilayer virtual switch licensed under the open source Apache 2.0 license.</a:t>
            </a:r>
          </a:p>
          <a:p>
            <a:r>
              <a:rPr lang="en-US" dirty="0" smtClean="0"/>
              <a:t>It is fully featured and supports SDN control semantics via the Open Flow protocol and its OVSDB management interface.</a:t>
            </a:r>
          </a:p>
          <a:p>
            <a:r>
              <a:rPr lang="en-US" dirty="0" smtClean="0"/>
              <a:t>It is available for the openvswitch.org website but is also consumable through Linux distributions. </a:t>
            </a:r>
          </a:p>
          <a:p>
            <a:endParaRPr lang="en-US" dirty="0"/>
          </a:p>
        </p:txBody>
      </p:sp>
      <p:sp>
        <p:nvSpPr>
          <p:cNvPr id="4" name="Slide Number Placeholder 3"/>
          <p:cNvSpPr>
            <a:spLocks noGrp="1"/>
          </p:cNvSpPr>
          <p:nvPr>
            <p:ph type="sldNum" sz="quarter" idx="10"/>
          </p:nvPr>
        </p:nvSpPr>
        <p:spPr/>
        <p:txBody>
          <a:bodyPr/>
          <a:lstStyle/>
          <a:p>
            <a:fld id="{8440D064-91B9-48DB-950D-839C89D88D29}" type="slidenum">
              <a:rPr lang="en-US" smtClean="0"/>
              <a:t>2</a:t>
            </a:fld>
            <a:endParaRPr lang="en-US"/>
          </a:p>
        </p:txBody>
      </p:sp>
    </p:spTree>
    <p:extLst>
      <p:ext uri="{BB962C8B-B14F-4D97-AF65-F5344CB8AC3E}">
        <p14:creationId xmlns:p14="http://schemas.microsoft.com/office/powerpoint/2010/main" val="287428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440D064-91B9-48DB-950D-839C89D88D29}" type="slidenum">
              <a:rPr lang="en-US" smtClean="0"/>
              <a:t>3</a:t>
            </a:fld>
            <a:endParaRPr lang="en-US"/>
          </a:p>
        </p:txBody>
      </p:sp>
    </p:spTree>
    <p:extLst>
      <p:ext uri="{BB962C8B-B14F-4D97-AF65-F5344CB8AC3E}">
        <p14:creationId xmlns:p14="http://schemas.microsoft.com/office/powerpoint/2010/main" val="3288711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is the architecture of OVS with </a:t>
            </a:r>
            <a:r>
              <a:rPr lang="en-GB" baseline="0" dirty="0" smtClean="0"/>
              <a:t>the kernel space </a:t>
            </a:r>
            <a:r>
              <a:rPr lang="en-GB" baseline="0" dirty="0" err="1" smtClean="0"/>
              <a:t>datapath</a:t>
            </a:r>
            <a:r>
              <a:rPr lang="en-GB" baseline="0" dirty="0" smtClean="0"/>
              <a:t>.</a:t>
            </a:r>
          </a:p>
          <a:p>
            <a:endParaRPr lang="en-GB" baseline="0" dirty="0" smtClean="0"/>
          </a:p>
          <a:p>
            <a:r>
              <a:rPr lang="en-GB" baseline="0" dirty="0" smtClean="0"/>
              <a:t>For the most part, packets that are forwarded between NICs (or Virtual NICs) do so in the kernel space </a:t>
            </a:r>
            <a:r>
              <a:rPr lang="en-GB" baseline="0" dirty="0" err="1" smtClean="0"/>
              <a:t>datapath</a:t>
            </a:r>
            <a:r>
              <a:rPr lang="en-GB" baseline="0" dirty="0" smtClean="0"/>
              <a:t>. The kernel </a:t>
            </a:r>
            <a:r>
              <a:rPr lang="en-GB" baseline="0" dirty="0" err="1" smtClean="0"/>
              <a:t>datapath</a:t>
            </a:r>
            <a:r>
              <a:rPr lang="en-GB" baseline="0" dirty="0" smtClean="0"/>
              <a:t> consists of a simple flow table indicating what to do with packets that are received. Only exception packets (first packet in a flow) need to go to </a:t>
            </a:r>
            <a:r>
              <a:rPr lang="en-GB" baseline="0" dirty="0" err="1" smtClean="0"/>
              <a:t>userspace</a:t>
            </a:r>
            <a:r>
              <a:rPr lang="en-GB" baseline="0" dirty="0" smtClean="0"/>
              <a:t> as they do not hit any entries in the simple table in the kernel </a:t>
            </a:r>
            <a:r>
              <a:rPr lang="en-GB" baseline="0" dirty="0" err="1" smtClean="0"/>
              <a:t>datapath</a:t>
            </a:r>
            <a:r>
              <a:rPr lang="en-GB" baseline="0" dirty="0" smtClean="0"/>
              <a:t>. After </a:t>
            </a:r>
            <a:r>
              <a:rPr lang="en-GB" baseline="0" dirty="0" err="1" smtClean="0"/>
              <a:t>userspace</a:t>
            </a:r>
            <a:r>
              <a:rPr lang="en-GB" baseline="0" dirty="0" smtClean="0"/>
              <a:t> handles the first packet in the flow, </a:t>
            </a:r>
            <a:r>
              <a:rPr lang="en-GB" baseline="0" dirty="0" err="1" smtClean="0"/>
              <a:t>userspace</a:t>
            </a:r>
            <a:r>
              <a:rPr lang="en-GB" baseline="0" dirty="0" smtClean="0"/>
              <a:t> will then update the flow table in kernel space so that subsequent packets in the flow are not sent to </a:t>
            </a:r>
            <a:r>
              <a:rPr lang="en-GB" baseline="0" dirty="0" err="1" smtClean="0"/>
              <a:t>userspace</a:t>
            </a:r>
            <a:r>
              <a:rPr lang="en-GB" baseline="0" dirty="0" smtClean="0"/>
              <a:t>. In this way, the number of kernel space flow table entries is reduced and the number of packets that need to traverse the computationally expensive </a:t>
            </a:r>
            <a:r>
              <a:rPr lang="en-GB" baseline="0" dirty="0" err="1" smtClean="0"/>
              <a:t>userspace</a:t>
            </a:r>
            <a:r>
              <a:rPr lang="en-GB" baseline="0" dirty="0" smtClean="0"/>
              <a:t> path is reduced.</a:t>
            </a:r>
            <a:endParaRPr lang="en-US" dirty="0" smtClean="0"/>
          </a:p>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159848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smtClean="0"/>
              <a:t>Initial implementations</a:t>
            </a:r>
            <a:r>
              <a:rPr lang="en-GB" baseline="0" dirty="0" smtClean="0"/>
              <a:t> of virtual switches were targeted towards Enterprise and Cloud data centre deployments. As a result, the performance and features that were developed tended to focus on this use case</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aseline="0" dirty="0" smtClean="0"/>
              <a:t>With the move towards Network Functions Virtualization (NFV), Virtual Network Functions (VNFs) are getting deployed on Standard High Volume (SHV) Servers. As a result, this imposes new feature requirements and more stringent performance requirements on the hypervisor – and, therefore, the Virtual Switch.</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baseline="0"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842694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dirty="0" smtClean="0"/>
              <a:t>In the OVS with DPDK model, the main forwarding plain (sometimes</a:t>
            </a:r>
            <a:r>
              <a:rPr lang="en-GB" baseline="0" dirty="0" smtClean="0"/>
              <a:t> called the fast path) is in </a:t>
            </a:r>
            <a:r>
              <a:rPr lang="en-GB" baseline="0" dirty="0" err="1" smtClean="0"/>
              <a:t>userspace</a:t>
            </a:r>
            <a:r>
              <a:rPr lang="en-GB" baseline="0" dirty="0" smtClean="0"/>
              <a:t> and uses DPDK. It is much more performant than the kernel space fast path. Note how the NICs are now PMDs (poll mode drivers). Exception packets are sent to another module in </a:t>
            </a:r>
            <a:r>
              <a:rPr lang="en-GB" baseline="0" dirty="0" err="1" smtClean="0"/>
              <a:t>userspace</a:t>
            </a:r>
            <a:r>
              <a:rPr lang="en-GB" baseline="0" dirty="0" smtClean="0"/>
              <a:t>. The exception path is the same path that is traversed by packets in the kernel fast path case.</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OVS with DPDK is available in the upstream openvswitch.org repository and is also available through Linux Distributions. </a:t>
            </a:r>
            <a:endParaRPr lang="en-US" dirty="0" smtClean="0"/>
          </a:p>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6</a:t>
            </a:fld>
            <a:endParaRPr lang="en-US" dirty="0"/>
          </a:p>
        </p:txBody>
      </p:sp>
    </p:spTree>
    <p:extLst>
      <p:ext uri="{BB962C8B-B14F-4D97-AF65-F5344CB8AC3E}">
        <p14:creationId xmlns:p14="http://schemas.microsoft.com/office/powerpoint/2010/main" val="250990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C6B57032-B76D-4852-ACCF-DA5A3151FAE3}" type="slidenum">
              <a:rPr lang="en-US" smtClean="0">
                <a:solidFill>
                  <a:prstClr val="black"/>
                </a:solidFill>
              </a:rPr>
              <a:pPr>
                <a:defRPr/>
              </a:pPr>
              <a:t>7</a:t>
            </a:fld>
            <a:endParaRPr lang="en-US" dirty="0">
              <a:solidFill>
                <a:prstClr val="black"/>
              </a:solidFill>
            </a:endParaRPr>
          </a:p>
        </p:txBody>
      </p:sp>
    </p:spTree>
    <p:extLst>
      <p:ext uri="{BB962C8B-B14F-4D97-AF65-F5344CB8AC3E}">
        <p14:creationId xmlns:p14="http://schemas.microsoft.com/office/powerpoint/2010/main" val="1650310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40D064-91B9-48DB-950D-839C89D88D29}" type="slidenum">
              <a:rPr lang="en-US" smtClean="0"/>
              <a:t>8</a:t>
            </a:fld>
            <a:endParaRPr lang="en-US"/>
          </a:p>
        </p:txBody>
      </p:sp>
    </p:spTree>
    <p:extLst>
      <p:ext uri="{BB962C8B-B14F-4D97-AF65-F5344CB8AC3E}">
        <p14:creationId xmlns:p14="http://schemas.microsoft.com/office/powerpoint/2010/main" val="2300760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err="1" smtClean="0"/>
              <a:t>Ovs-vsctl</a:t>
            </a:r>
            <a:r>
              <a:rPr lang="en-US" dirty="0" smtClean="0"/>
              <a:t> utility for querying and configuring </a:t>
            </a:r>
            <a:r>
              <a:rPr lang="en-US" dirty="0" err="1" smtClean="0"/>
              <a:t>ovs-vswitchd</a:t>
            </a:r>
            <a:r>
              <a:rPr lang="en-US" dirty="0" smtClean="0"/>
              <a:t>.</a:t>
            </a:r>
            <a:r>
              <a:rPr lang="en-US" baseline="0" dirty="0" smtClean="0"/>
              <a:t> </a:t>
            </a:r>
            <a:r>
              <a:rPr lang="en-US" dirty="0" err="1" smtClean="0"/>
              <a:t>ovs-vsctl</a:t>
            </a:r>
            <a:r>
              <a:rPr lang="en-US" dirty="0" smtClean="0"/>
              <a:t> connects to an </a:t>
            </a:r>
            <a:r>
              <a:rPr lang="en-US" dirty="0" err="1" smtClean="0"/>
              <a:t>ovsdb</a:t>
            </a:r>
            <a:r>
              <a:rPr lang="en-US" dirty="0" smtClean="0"/>
              <a:t>-server process that maintains an Open </a:t>
            </a:r>
            <a:r>
              <a:rPr lang="en-US" dirty="0" err="1" smtClean="0"/>
              <a:t>vSwitch</a:t>
            </a:r>
            <a:r>
              <a:rPr lang="en-US" dirty="0" smtClean="0"/>
              <a:t> configuration database. Using this connection, it queries and possibly applies changes to the database, depending on the supplied commands.</a:t>
            </a: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err="1" smtClean="0"/>
              <a:t>Ovs-ofctl</a:t>
            </a:r>
            <a:r>
              <a:rPr lang="en-US" baseline="0" dirty="0" smtClean="0"/>
              <a:t> </a:t>
            </a:r>
            <a:r>
              <a:rPr lang="en-US" dirty="0" smtClean="0"/>
              <a:t>administers </a:t>
            </a:r>
            <a:r>
              <a:rPr lang="en-US" dirty="0" err="1" smtClean="0"/>
              <a:t>OpenFlow</a:t>
            </a:r>
            <a:r>
              <a:rPr lang="en-US" dirty="0" smtClean="0"/>
              <a:t> switches </a:t>
            </a: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err="1" smtClean="0"/>
              <a:t>Ovs-appctl</a:t>
            </a:r>
            <a:r>
              <a:rPr lang="en-US" baseline="0" dirty="0" smtClean="0"/>
              <a:t> </a:t>
            </a:r>
            <a:r>
              <a:rPr lang="en-US" dirty="0" smtClean="0"/>
              <a:t>utility for configuring running Open </a:t>
            </a:r>
            <a:r>
              <a:rPr lang="en-US" dirty="0" err="1" smtClean="0"/>
              <a:t>vSwitch</a:t>
            </a:r>
            <a:r>
              <a:rPr lang="en-US" dirty="0" smtClean="0"/>
              <a:t> </a:t>
            </a:r>
            <a:r>
              <a:rPr lang="en-US" dirty="0" smtClean="0"/>
              <a:t>daemon</a:t>
            </a:r>
            <a:endParaRPr lang="en-US" dirty="0"/>
          </a:p>
        </p:txBody>
      </p:sp>
      <p:sp>
        <p:nvSpPr>
          <p:cNvPr id="4" name="Slide Number Placeholder 3"/>
          <p:cNvSpPr>
            <a:spLocks noGrp="1"/>
          </p:cNvSpPr>
          <p:nvPr>
            <p:ph type="sldNum" sz="quarter" idx="10"/>
          </p:nvPr>
        </p:nvSpPr>
        <p:spPr/>
        <p:txBody>
          <a:bodyPr/>
          <a:lstStyle/>
          <a:p>
            <a:pPr>
              <a:defRPr/>
            </a:pPr>
            <a:fld id="{C6B57032-B76D-4852-ACCF-DA5A3151FAE3}" type="slidenum">
              <a:rPr lang="en-US" smtClean="0">
                <a:solidFill>
                  <a:prstClr val="black"/>
                </a:solidFill>
              </a:rPr>
              <a:pPr>
                <a:defRPr/>
              </a:pPr>
              <a:t>9</a:t>
            </a:fld>
            <a:endParaRPr lang="en-US" dirty="0">
              <a:solidFill>
                <a:prstClr val="black"/>
              </a:solidFill>
            </a:endParaRPr>
          </a:p>
        </p:txBody>
      </p:sp>
    </p:spTree>
    <p:extLst>
      <p:ext uri="{BB962C8B-B14F-4D97-AF65-F5344CB8AC3E}">
        <p14:creationId xmlns:p14="http://schemas.microsoft.com/office/powerpoint/2010/main" val="15873667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1016000" y="1660475"/>
            <a:ext cx="10820400" cy="2233584"/>
          </a:xfrm>
        </p:spPr>
        <p:txBody>
          <a:bodyPr vert="horz" lIns="91440" tIns="45720" rIns="91440" bIns="45720" rtlCol="0" anchor="b">
            <a:noAutofit/>
          </a:bodyPr>
          <a:lstStyle>
            <a:lvl1pPr>
              <a:defRPr lang="en-US" sz="9500" dirty="0">
                <a:solidFill>
                  <a:srgbClr val="CAD0E4"/>
                </a:solidFill>
              </a:defRPr>
            </a:lvl1pPr>
          </a:lstStyle>
          <a:p>
            <a:pPr lvl="0">
              <a:lnSpc>
                <a:spcPct val="70000"/>
              </a:lnSpc>
            </a:pPr>
            <a:r>
              <a:rPr lang="en-US" dirty="0" smtClean="0"/>
              <a:t>CLICK TO EDIT MASTER TITLE STYLE</a:t>
            </a:r>
            <a:endParaRPr lang="en-US" dirty="0"/>
          </a:p>
        </p:txBody>
      </p:sp>
      <p:sp>
        <p:nvSpPr>
          <p:cNvPr id="3" name="Subtitle 2"/>
          <p:cNvSpPr>
            <a:spLocks noGrp="1"/>
          </p:cNvSpPr>
          <p:nvPr>
            <p:ph type="subTitle" idx="1"/>
          </p:nvPr>
        </p:nvSpPr>
        <p:spPr>
          <a:xfrm>
            <a:off x="1016000" y="4013513"/>
            <a:ext cx="9144000" cy="1655762"/>
          </a:xfrm>
        </p:spPr>
        <p:txBody>
          <a:bodyPr>
            <a:normAutofit/>
          </a:bodyPr>
          <a:lstStyle>
            <a:lvl1pPr marL="0" indent="0" algn="l">
              <a:buNone/>
              <a:defRPr sz="20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14000" y="569824"/>
            <a:ext cx="1231102" cy="509676"/>
          </a:xfrm>
          <a:prstGeom prst="rect">
            <a:avLst/>
          </a:prstGeom>
        </p:spPr>
      </p:pic>
    </p:spTree>
    <p:extLst>
      <p:ext uri="{BB962C8B-B14F-4D97-AF65-F5344CB8AC3E}">
        <p14:creationId xmlns:p14="http://schemas.microsoft.com/office/powerpoint/2010/main" val="3156855044"/>
      </p:ext>
    </p:extLst>
  </p:cSld>
  <p:clrMapOvr>
    <a:masterClrMapping/>
  </p:clrMapOvr>
  <p:extLst mod="1">
    <p:ext uri="{DCECCB84-F9BA-43D5-87BE-67443E8EF086}">
      <p15:sldGuideLst xmlns:p15="http://schemas.microsoft.com/office/powerpoint/2012/main">
        <p15:guide id="1" orient="horz" pos="2501">
          <p15:clr>
            <a:srgbClr val="FBAE40"/>
          </p15:clr>
        </p15:guide>
        <p15:guide id="2" pos="69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Slide Number Placeholder 7"/>
          <p:cNvSpPr>
            <a:spLocks noGrp="1"/>
          </p:cNvSpPr>
          <p:nvPr>
            <p:ph type="sldNum" sz="quarter" idx="10"/>
          </p:nvPr>
        </p:nvSpPr>
        <p:spPr/>
        <p:txBody>
          <a:bodyPr/>
          <a:lstStyle/>
          <a:p>
            <a:fld id="{B41F42F8-25E4-4D1B-BD30-C90591184289}" type="slidenum">
              <a:rPr lang="en-US" smtClean="0"/>
              <a:pPr/>
              <a:t>‹#›</a:t>
            </a:fld>
            <a:endParaRPr lang="en-US"/>
          </a:p>
        </p:txBody>
      </p:sp>
    </p:spTree>
    <p:extLst>
      <p:ext uri="{BB962C8B-B14F-4D97-AF65-F5344CB8AC3E}">
        <p14:creationId xmlns:p14="http://schemas.microsoft.com/office/powerpoint/2010/main" val="2067354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Slide Number Placeholder 7"/>
          <p:cNvSpPr>
            <a:spLocks noGrp="1"/>
          </p:cNvSpPr>
          <p:nvPr>
            <p:ph type="sldNum" sz="quarter" idx="10"/>
          </p:nvPr>
        </p:nvSpPr>
        <p:spPr/>
        <p:txBody>
          <a:bodyPr/>
          <a:lstStyle/>
          <a:p>
            <a:fld id="{B41F42F8-25E4-4D1B-BD30-C90591184289}" type="slidenum">
              <a:rPr lang="en-US" smtClean="0"/>
              <a:pPr/>
              <a:t>‹#›</a:t>
            </a:fld>
            <a:endParaRPr lang="en-US"/>
          </a:p>
        </p:txBody>
      </p:sp>
    </p:spTree>
    <p:extLst>
      <p:ext uri="{BB962C8B-B14F-4D97-AF65-F5344CB8AC3E}">
        <p14:creationId xmlns:p14="http://schemas.microsoft.com/office/powerpoint/2010/main" val="6791271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p>
            <a:fld id="{B41F42F8-25E4-4D1B-BD30-C90591184289}" type="slidenum">
              <a:rPr lang="en-US" smtClean="0"/>
              <a:pPr/>
              <a:t>‹#›</a:t>
            </a:fld>
            <a:endParaRPr lang="en-US"/>
          </a:p>
        </p:txBody>
      </p:sp>
    </p:spTree>
    <p:extLst>
      <p:ext uri="{BB962C8B-B14F-4D97-AF65-F5344CB8AC3E}">
        <p14:creationId xmlns:p14="http://schemas.microsoft.com/office/powerpoint/2010/main" val="9646166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p>
            <a:fld id="{B41F42F8-25E4-4D1B-BD30-C90591184289}" type="slidenum">
              <a:rPr lang="en-US" smtClean="0"/>
              <a:pPr/>
              <a:t>‹#›</a:t>
            </a:fld>
            <a:endParaRPr lang="en-US"/>
          </a:p>
        </p:txBody>
      </p:sp>
    </p:spTree>
    <p:extLst>
      <p:ext uri="{BB962C8B-B14F-4D97-AF65-F5344CB8AC3E}">
        <p14:creationId xmlns:p14="http://schemas.microsoft.com/office/powerpoint/2010/main" val="28065385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05841"/>
            <a:ext cx="10972800" cy="5021263"/>
          </a:xfrm>
        </p:spPr>
        <p:txBody>
          <a:bodyPr/>
          <a:lstStyle>
            <a:lvl1pPr>
              <a:defRPr sz="2000"/>
            </a:lvl1pPr>
            <a:lvl2pPr marL="225420" indent="-225420">
              <a:spcBef>
                <a:spcPts val="800"/>
              </a:spcBef>
              <a:buFont typeface="Arial" panose="020B0604020202020204" pitchFamily="34" charset="0"/>
              <a:buChar char="•"/>
              <a:defRPr sz="1800"/>
            </a:lvl2pPr>
            <a:lvl3pPr marL="571486" indent="-228594">
              <a:spcBef>
                <a:spcPts val="0"/>
              </a:spcBef>
              <a:buFont typeface="Arial" panose="020B0604020202020204" pitchFamily="34" charset="0"/>
              <a:buChar char="•"/>
              <a:defRPr sz="1600"/>
            </a:lvl3pPr>
            <a:lvl4pPr marL="914377" indent="-231769">
              <a:spcBef>
                <a:spcPts val="0"/>
              </a:spcBef>
              <a:buFont typeface="Arial" panose="020B0604020202020204" pitchFamily="34" charset="0"/>
              <a:buChar char="•"/>
              <a:defRPr sz="1400"/>
            </a:lvl4pPr>
            <a:lvl5pPr marL="1255682" indent="-230182">
              <a:spcBef>
                <a:spcPts val="0"/>
              </a:spcBef>
              <a:buFont typeface="Arial" panose="020B0604020202020204"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itle 9"/>
          <p:cNvSpPr>
            <a:spLocks noGrp="1"/>
          </p:cNvSpPr>
          <p:nvPr>
            <p:ph type="title"/>
          </p:nvPr>
        </p:nvSpPr>
        <p:spPr>
          <a:xfrm>
            <a:off x="609600" y="231620"/>
            <a:ext cx="10972800" cy="640080"/>
          </a:xfrm>
        </p:spPr>
        <p:txBody>
          <a:bodyPr/>
          <a:lstStyle>
            <a:lvl1pPr>
              <a:defRPr>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1080188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 2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Date Placeholder 4"/>
          <p:cNvSpPr>
            <a:spLocks noGrp="1"/>
          </p:cNvSpPr>
          <p:nvPr>
            <p:ph type="dt" sz="half" idx="10"/>
          </p:nvPr>
        </p:nvSpPr>
        <p:spPr>
          <a:xfrm>
            <a:off x="322412" y="6569460"/>
            <a:ext cx="2572512" cy="209549"/>
          </a:xfrm>
          <a:prstGeom prst="rect">
            <a:avLst/>
          </a:prstGeom>
        </p:spPr>
        <p:txBody>
          <a:bodyPr/>
          <a:lstStyle>
            <a:lvl1pPr>
              <a:defRPr/>
            </a:lvl1pPr>
          </a:lstStyle>
          <a:p>
            <a:pPr>
              <a:defRPr/>
            </a:pPr>
            <a:r>
              <a:rPr lang="en-US" smtClean="0">
                <a:solidFill>
                  <a:prstClr val="black"/>
                </a:solidFill>
              </a:rPr>
              <a:t>INTEL CONFIDENTIAL</a:t>
            </a:r>
            <a:endParaRPr lang="en-US" dirty="0">
              <a:solidFill>
                <a:prstClr val="black"/>
              </a:solidFill>
            </a:endParaRPr>
          </a:p>
        </p:txBody>
      </p:sp>
      <p:sp>
        <p:nvSpPr>
          <p:cNvPr id="6" name="Footer Placeholder 5"/>
          <p:cNvSpPr>
            <a:spLocks noGrp="1"/>
          </p:cNvSpPr>
          <p:nvPr>
            <p:ph type="ftr" sz="quarter" idx="11"/>
          </p:nvPr>
        </p:nvSpPr>
        <p:spPr>
          <a:xfrm>
            <a:off x="8469683" y="6577004"/>
            <a:ext cx="1536192" cy="209549"/>
          </a:xfrm>
          <a:prstGeom prst="rect">
            <a:avLst/>
          </a:prstGeom>
        </p:spPr>
        <p:txBody>
          <a:bodyPr/>
          <a:lstStyle>
            <a:lvl1pPr>
              <a:defRPr/>
            </a:lvl1pPr>
          </a:lstStyle>
          <a:p>
            <a:pPr>
              <a:defRPr/>
            </a:pPr>
            <a:r>
              <a:rPr lang="en-US" dirty="0" smtClean="0">
                <a:solidFill>
                  <a:prstClr val="white"/>
                </a:solidFill>
              </a:rPr>
              <a:t>Doc #xxxxx</a:t>
            </a:r>
            <a:endParaRPr lang="en-US" dirty="0">
              <a:solidFill>
                <a:prstClr val="white"/>
              </a:solidFill>
            </a:endParaRPr>
          </a:p>
        </p:txBody>
      </p:sp>
      <p:sp>
        <p:nvSpPr>
          <p:cNvPr id="8" name="Content Placeholder 7"/>
          <p:cNvSpPr>
            <a:spLocks noGrp="1"/>
          </p:cNvSpPr>
          <p:nvPr>
            <p:ph sz="quarter" idx="12"/>
          </p:nvPr>
        </p:nvSpPr>
        <p:spPr>
          <a:xfrm>
            <a:off x="609600" y="1341120"/>
            <a:ext cx="5242560" cy="45476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7"/>
          <p:cNvSpPr>
            <a:spLocks noGrp="1"/>
          </p:cNvSpPr>
          <p:nvPr>
            <p:ph sz="quarter" idx="13"/>
          </p:nvPr>
        </p:nvSpPr>
        <p:spPr>
          <a:xfrm>
            <a:off x="6339840" y="1341120"/>
            <a:ext cx="5242560" cy="45476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18051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Title Slide with Radial Gradi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65pt Intel Clear pro Title</a:t>
            </a:r>
            <a:br>
              <a:rPr lang="en-US" dirty="0" smtClean="0"/>
            </a:br>
            <a:r>
              <a:rPr lang="en-US" dirty="0" smtClean="0"/>
              <a:t>with radial gradient</a:t>
            </a:r>
            <a:endParaRPr lang="en-US" dirty="0"/>
          </a:p>
        </p:txBody>
      </p:sp>
      <p:sp>
        <p:nvSpPr>
          <p:cNvPr id="3"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rgbClr val="F3D54E"/>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16pt Intel Clear Subhead, Date, Etc.</a:t>
            </a:r>
            <a:endParaRPr lang="en-US" dirty="0"/>
          </a:p>
        </p:txBody>
      </p:sp>
      <p:sp>
        <p:nvSpPr>
          <p:cNvPr id="8" name="Rectangle 7"/>
          <p:cNvSpPr/>
          <p:nvPr userDrawn="1"/>
        </p:nvSpPr>
        <p:spPr>
          <a:xfrm>
            <a:off x="605368" y="6554395"/>
            <a:ext cx="2563202" cy="123111"/>
          </a:xfrm>
          <a:prstGeom prst="rect">
            <a:avLst/>
          </a:prstGeom>
        </p:spPr>
        <p:txBody>
          <a:bodyPr wrap="none" lIns="0" tIns="0" rIns="0" bIns="0">
            <a:spAutoFit/>
          </a:bodyPr>
          <a:lstStyle/>
          <a:p>
            <a:pPr defTabSz="609585"/>
            <a:r>
              <a:rPr lang="en-US" sz="800" dirty="0" smtClean="0">
                <a:solidFill>
                  <a:prstClr val="white"/>
                </a:solidFill>
                <a:cs typeface="Neo Sans Intel"/>
              </a:rPr>
              <a:t>Placeholder Footer Copy / BU Logo or Name Goes Here</a:t>
            </a:r>
          </a:p>
        </p:txBody>
      </p:sp>
      <p:pic>
        <p:nvPicPr>
          <p:cNvPr id="6" name="Picture 2"/>
          <p:cNvPicPr>
            <a:picLocks noChangeAspect="1" noChangeArrowheads="1"/>
          </p:cNvPicPr>
          <p:nvPr userDrawn="1"/>
        </p:nvPicPr>
        <p:blipFill>
          <a:blip r:embed="rId3" cstate="screen">
            <a:extLst>
              <a:ext uri="{28A0092B-C50C-407E-A947-70E740481C1C}">
                <a14:useLocalDpi xmlns:a14="http://schemas.microsoft.com/office/drawing/2010/main" val="0"/>
              </a:ext>
            </a:extLst>
          </a:blip>
          <a:stretch>
            <a:fillRect/>
          </a:stretch>
        </p:blipFill>
        <p:spPr bwMode="auto">
          <a:xfrm>
            <a:off x="602397" y="510892"/>
            <a:ext cx="1664065" cy="1106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78433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Title Slide with Radial Gradi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605368" y="6554395"/>
            <a:ext cx="2563202" cy="123111"/>
          </a:xfrm>
          <a:prstGeom prst="rect">
            <a:avLst/>
          </a:prstGeom>
        </p:spPr>
        <p:txBody>
          <a:bodyPr wrap="none" lIns="0" tIns="0" rIns="0" bIns="0">
            <a:spAutoFit/>
          </a:bodyPr>
          <a:lstStyle/>
          <a:p>
            <a:pPr defTabSz="609585"/>
            <a:r>
              <a:rPr lang="en-US" sz="800" dirty="0" smtClean="0">
                <a:solidFill>
                  <a:prstClr val="white"/>
                </a:solidFill>
                <a:cs typeface="Neo Sans Intel"/>
              </a:rPr>
              <a:t>Placeholder Footer Copy / BU Logo or Name Goes Here</a:t>
            </a:r>
          </a:p>
        </p:txBody>
      </p:sp>
      <p:sp>
        <p:nvSpPr>
          <p:cNvPr id="6"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65pt Intel Clear pro Title</a:t>
            </a:r>
            <a:br>
              <a:rPr lang="en-US" dirty="0" smtClean="0"/>
            </a:br>
            <a:r>
              <a:rPr lang="en-US" dirty="0" smtClean="0"/>
              <a:t>with radial gradient</a:t>
            </a:r>
            <a:endParaRPr lang="en-US" dirty="0"/>
          </a:p>
        </p:txBody>
      </p:sp>
      <p:sp>
        <p:nvSpPr>
          <p:cNvPr id="9"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rgbClr val="F3D54E"/>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16pt Intel Clear Subhead, Date, Etc.</a:t>
            </a:r>
            <a:endParaRPr lang="en-US" dirty="0"/>
          </a:p>
        </p:txBody>
      </p:sp>
      <p:pic>
        <p:nvPicPr>
          <p:cNvPr id="10" name="Picture 9" descr="int_experience_hrz_wht_rgb_1500.png"/>
          <p:cNvPicPr>
            <a:picLocks noChangeAspect="1"/>
          </p:cNvPicPr>
          <p:nvPr userDrawn="1"/>
        </p:nvPicPr>
        <p:blipFill>
          <a:blip r:embed="rId3" cstate="screen">
            <a:alphaModFix/>
            <a:extLst>
              <a:ext uri="{28A0092B-C50C-407E-A947-70E740481C1C}">
                <a14:useLocalDpi xmlns:a14="http://schemas.microsoft.com/office/drawing/2010/main" val="0"/>
              </a:ext>
            </a:extLst>
          </a:blip>
          <a:stretch>
            <a:fillRect/>
          </a:stretch>
        </p:blipFill>
        <p:spPr>
          <a:xfrm>
            <a:off x="614258" y="518971"/>
            <a:ext cx="2829021" cy="1183045"/>
          </a:xfrm>
          <a:prstGeom prst="rect">
            <a:avLst/>
          </a:prstGeom>
        </p:spPr>
      </p:pic>
    </p:spTree>
    <p:extLst>
      <p:ext uri="{BB962C8B-B14F-4D97-AF65-F5344CB8AC3E}">
        <p14:creationId xmlns:p14="http://schemas.microsoft.com/office/powerpoint/2010/main" val="1853539989"/>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smtClean="0"/>
              <a:t>Insert photo here. Drag picture to placeholder or click icon to add.</a:t>
            </a:r>
            <a:endParaRPr lang="en-US" dirty="0"/>
          </a:p>
        </p:txBody>
      </p:sp>
      <p:sp>
        <p:nvSpPr>
          <p:cNvPr id="8" name="Rectangle 7"/>
          <p:cNvSpPr/>
          <p:nvPr userDrawn="1"/>
        </p:nvSpPr>
        <p:spPr>
          <a:xfrm>
            <a:off x="605368" y="6554395"/>
            <a:ext cx="2563202" cy="123111"/>
          </a:xfrm>
          <a:prstGeom prst="rect">
            <a:avLst/>
          </a:prstGeom>
        </p:spPr>
        <p:txBody>
          <a:bodyPr wrap="none" lIns="0" tIns="0" rIns="0" bIns="0">
            <a:spAutoFit/>
          </a:bodyPr>
          <a:lstStyle/>
          <a:p>
            <a:pPr defTabSz="609585"/>
            <a:r>
              <a:rPr lang="en-US" sz="800" dirty="0" smtClean="0">
                <a:solidFill>
                  <a:prstClr val="white"/>
                </a:solidFill>
                <a:cs typeface="Neo Sans Intel"/>
              </a:rPr>
              <a:t>Placeholder Footer Copy / BU Logo or Name Goes Here</a:t>
            </a:r>
          </a:p>
        </p:txBody>
      </p:sp>
      <p:pic>
        <p:nvPicPr>
          <p:cNvPr id="9" name="Picture 2"/>
          <p:cNvPicPr>
            <a:picLocks noChangeAspect="1" noChangeArrowheads="1"/>
          </p:cNvPicPr>
          <p:nvPr userDrawn="1"/>
        </p:nvPicPr>
        <p:blipFill>
          <a:blip r:embed="rId2" cstate="screen">
            <a:extLst>
              <a:ext uri="{28A0092B-C50C-407E-A947-70E740481C1C}">
                <a14:useLocalDpi xmlns:a14="http://schemas.microsoft.com/office/drawing/2010/main" val="0"/>
              </a:ext>
            </a:extLst>
          </a:blip>
          <a:stretch>
            <a:fillRect/>
          </a:stretch>
        </p:blipFill>
        <p:spPr bwMode="auto">
          <a:xfrm>
            <a:off x="602397" y="510892"/>
            <a:ext cx="1664065" cy="1106467"/>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65pt Intel Clear pro Title</a:t>
            </a:r>
            <a:br>
              <a:rPr lang="en-US" dirty="0" smtClean="0"/>
            </a:br>
            <a:r>
              <a:rPr lang="en-US" dirty="0" smtClean="0"/>
              <a:t>with image</a:t>
            </a:r>
            <a:endParaRPr lang="en-US" dirty="0"/>
          </a:p>
        </p:txBody>
      </p:sp>
      <p:sp>
        <p:nvSpPr>
          <p:cNvPr id="14"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rgbClr val="F3D54E"/>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16pt Intel Clear Subhead, Date, Etc.</a:t>
            </a:r>
            <a:endParaRPr lang="en-US" dirty="0"/>
          </a:p>
        </p:txBody>
      </p:sp>
    </p:spTree>
    <p:extLst>
      <p:ext uri="{BB962C8B-B14F-4D97-AF65-F5344CB8AC3E}">
        <p14:creationId xmlns:p14="http://schemas.microsoft.com/office/powerpoint/2010/main" val="781710636"/>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smtClean="0">
                <a:solidFill>
                  <a:prstClr val="white"/>
                </a:solidFill>
              </a:rPr>
              <a:t>Intel Confidential</a:t>
            </a:r>
            <a:endParaRPr lang="en-US" dirty="0">
              <a:solidFill>
                <a:prstClr val="white"/>
              </a:solidFill>
            </a:endParaRPr>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lvl2pPr>
            <a:lvl3pPr>
              <a:defRPr sz="2400"/>
            </a:lvl3pPr>
            <a:lvl4pPr>
              <a:defRPr sz="2133"/>
            </a:lvl4pPr>
          </a:lstStyle>
          <a:p>
            <a:pPr lvl="0"/>
            <a:r>
              <a:rPr lang="en-US" dirty="0" smtClean="0"/>
              <a:t>18pt Intel Clear body text</a:t>
            </a:r>
          </a:p>
          <a:p>
            <a:pPr lvl="1"/>
            <a:r>
              <a:rPr lang="en-US" dirty="0" smtClean="0"/>
              <a:t>18pt Intel Clear bullet one</a:t>
            </a:r>
          </a:p>
          <a:p>
            <a:pPr lvl="2"/>
            <a:r>
              <a:rPr lang="en-US" dirty="0" smtClean="0"/>
              <a:t>18pt Intel Clear sub-bullet</a:t>
            </a:r>
          </a:p>
          <a:p>
            <a:pPr lvl="3"/>
            <a:r>
              <a:rPr lang="en-US" dirty="0" smtClean="0"/>
              <a:t>16pt Intel Clear fourth level</a:t>
            </a:r>
          </a:p>
          <a:p>
            <a:pPr lvl="4"/>
            <a:r>
              <a:rPr lang="en-US" dirty="0" err="1" smtClean="0"/>
              <a:t>14pt</a:t>
            </a:r>
            <a:r>
              <a:rPr lang="en-US" dirty="0" smtClean="0"/>
              <a:t> Intel Clear fifth level</a:t>
            </a:r>
            <a:endParaRPr lang="en-US" dirty="0"/>
          </a:p>
        </p:txBody>
      </p:sp>
    </p:spTree>
    <p:extLst>
      <p:ext uri="{BB962C8B-B14F-4D97-AF65-F5344CB8AC3E}">
        <p14:creationId xmlns:p14="http://schemas.microsoft.com/office/powerpoint/2010/main" val="127481575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w server">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1016000" y="1660475"/>
            <a:ext cx="10820400" cy="2233584"/>
          </a:xfrm>
        </p:spPr>
        <p:txBody>
          <a:bodyPr vert="horz" lIns="91440" tIns="45720" rIns="91440" bIns="45720" rtlCol="0" anchor="b">
            <a:noAutofit/>
          </a:bodyPr>
          <a:lstStyle>
            <a:lvl1pPr>
              <a:defRPr lang="en-US" sz="9500" dirty="0">
                <a:solidFill>
                  <a:srgbClr val="CAD0E4"/>
                </a:solidFill>
              </a:defRPr>
            </a:lvl1pPr>
          </a:lstStyle>
          <a:p>
            <a:pPr lvl="0">
              <a:lnSpc>
                <a:spcPct val="70000"/>
              </a:lnSpc>
            </a:pPr>
            <a:r>
              <a:rPr lang="en-US" dirty="0" smtClean="0"/>
              <a:t>CLICK TO EDIT MASTER TITLE STYLE</a:t>
            </a:r>
            <a:endParaRPr lang="en-US" dirty="0"/>
          </a:p>
        </p:txBody>
      </p:sp>
      <p:sp>
        <p:nvSpPr>
          <p:cNvPr id="3" name="Subtitle 2"/>
          <p:cNvSpPr>
            <a:spLocks noGrp="1"/>
          </p:cNvSpPr>
          <p:nvPr>
            <p:ph type="subTitle" idx="1"/>
          </p:nvPr>
        </p:nvSpPr>
        <p:spPr>
          <a:xfrm>
            <a:off x="1016000" y="4013513"/>
            <a:ext cx="9144000" cy="1655762"/>
          </a:xfrm>
        </p:spPr>
        <p:txBody>
          <a:bodyPr>
            <a:normAutofit/>
          </a:bodyPr>
          <a:lstStyle>
            <a:lvl1pPr marL="0" indent="0" algn="l">
              <a:buNone/>
              <a:defRPr sz="20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14000" y="569824"/>
            <a:ext cx="1231102" cy="509676"/>
          </a:xfrm>
          <a:prstGeom prst="rect">
            <a:avLst/>
          </a:prstGeom>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0764" y="5620251"/>
            <a:ext cx="3683777" cy="1237749"/>
          </a:xfrm>
          <a:prstGeom prst="rect">
            <a:avLst/>
          </a:prstGeom>
        </p:spPr>
      </p:pic>
    </p:spTree>
    <p:extLst>
      <p:ext uri="{BB962C8B-B14F-4D97-AF65-F5344CB8AC3E}">
        <p14:creationId xmlns:p14="http://schemas.microsoft.com/office/powerpoint/2010/main" val="413173627"/>
      </p:ext>
    </p:extLst>
  </p:cSld>
  <p:clrMapOvr>
    <a:masterClrMapping/>
  </p:clrMapOvr>
  <p:extLst mod="1">
    <p:ext uri="{DCECCB84-F9BA-43D5-87BE-67443E8EF086}">
      <p15:sldGuideLst xmlns:p15="http://schemas.microsoft.com/office/powerpoint/2012/main">
        <p15:guide id="1" orient="horz" pos="2501">
          <p15:clr>
            <a:srgbClr val="FBAE40"/>
          </p15:clr>
        </p15:guide>
        <p15:guide id="2" pos="69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endParaRPr lang="en-US" dirty="0">
              <a:solidFill>
                <a:prstClr val="white"/>
              </a:solidFill>
            </a:endParaRPr>
          </a:p>
        </p:txBody>
      </p:sp>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8"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
        <p:nvSpPr>
          <p:cNvPr id="9" name="Picture Placeholder 8"/>
          <p:cNvSpPr>
            <a:spLocks noGrp="1"/>
          </p:cNvSpPr>
          <p:nvPr>
            <p:ph type="pic" sz="quarter" idx="13"/>
          </p:nvPr>
        </p:nvSpPr>
        <p:spPr>
          <a:xfrm>
            <a:off x="6441018" y="1257907"/>
            <a:ext cx="4241497" cy="2227933"/>
          </a:xfrm>
          <a:solidFill>
            <a:schemeClr val="bg2">
              <a:lumMod val="60000"/>
              <a:lumOff val="40000"/>
            </a:schemeClr>
          </a:solidFill>
        </p:spPr>
        <p:txBody>
          <a:bodyPr/>
          <a:lstStyle>
            <a:lvl1pPr>
              <a:defRPr sz="2400">
                <a:latin typeface="Intel Clear"/>
              </a:defRPr>
            </a:lvl1pPr>
          </a:lstStyle>
          <a:p>
            <a:endParaRPr lang="en-US" sz="1467" dirty="0">
              <a:latin typeface="Arial"/>
            </a:endParaRPr>
          </a:p>
        </p:txBody>
      </p:sp>
      <p:sp>
        <p:nvSpPr>
          <p:cNvPr id="10" name="Picture Placeholder 8"/>
          <p:cNvSpPr>
            <a:spLocks noGrp="1"/>
          </p:cNvSpPr>
          <p:nvPr>
            <p:ph type="pic" sz="quarter" idx="14"/>
          </p:nvPr>
        </p:nvSpPr>
        <p:spPr>
          <a:xfrm>
            <a:off x="6441018" y="3791863"/>
            <a:ext cx="4241497" cy="2227933"/>
          </a:xfrm>
          <a:solidFill>
            <a:schemeClr val="bg2">
              <a:lumMod val="60000"/>
              <a:lumOff val="40000"/>
            </a:schemeClr>
          </a:solidFill>
        </p:spPr>
        <p:txBody>
          <a:bodyPr/>
          <a:lstStyle>
            <a:lvl1pPr>
              <a:defRPr sz="2400">
                <a:latin typeface="Intel Clear"/>
              </a:defRPr>
            </a:lvl1pPr>
          </a:lstStyle>
          <a:p>
            <a:endParaRPr lang="en-US" sz="1467" dirty="0">
              <a:latin typeface="Arial"/>
            </a:endParaRPr>
          </a:p>
        </p:txBody>
      </p:sp>
    </p:spTree>
    <p:extLst>
      <p:ext uri="{BB962C8B-B14F-4D97-AF65-F5344CB8AC3E}">
        <p14:creationId xmlns:p14="http://schemas.microsoft.com/office/powerpoint/2010/main" val="26128829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dirty="0" smtClean="0">
                <a:solidFill>
                  <a:prstClr val="white"/>
                </a:solidFill>
              </a:rPr>
              <a:t>Intel Confidential</a:t>
            </a:r>
          </a:p>
          <a:p>
            <a:endParaRPr lang="en-US" dirty="0">
              <a:solidFill>
                <a:prstClr val="white"/>
              </a:solidFill>
            </a:endParaRPr>
          </a:p>
        </p:txBody>
      </p:sp>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16" name="Content Placeholder 2"/>
          <p:cNvSpPr>
            <a:spLocks noGrp="1"/>
          </p:cNvSpPr>
          <p:nvPr>
            <p:ph sz="half" idx="13" hasCustomPrompt="1"/>
          </p:nvPr>
        </p:nvSpPr>
        <p:spPr>
          <a:xfrm>
            <a:off x="6237817" y="1604433"/>
            <a:ext cx="5340352"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8"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34950251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5" y="1604434"/>
            <a:ext cx="10970684" cy="4567767"/>
          </a:xfrm>
        </p:spPr>
        <p:txBody>
          <a:bodyPr anchor="ctr" anchorCtr="0"/>
          <a:lstStyle>
            <a:lvl1pPr marL="253994" indent="-253994">
              <a:defRPr sz="4800" b="1" baseline="0">
                <a:solidFill>
                  <a:schemeClr val="accent2"/>
                </a:solidFill>
                <a:latin typeface="+mn-lt"/>
                <a:cs typeface="Intel Clear Light" panose="020B0404020203020204" pitchFamily="34" charset="0"/>
              </a:defRPr>
            </a:lvl1pPr>
            <a:lvl2pPr marL="556670" indent="-300559">
              <a:buFont typeface="Lucida Grande"/>
              <a:buChar char="−"/>
              <a:defRPr sz="1600" baseline="0">
                <a:latin typeface="+mn-lt"/>
                <a:cs typeface="Intel Clear" panose="020B0604020203020204" pitchFamily="34" charset="0"/>
              </a:defRPr>
            </a:lvl2pPr>
            <a:lvl3pPr marL="914377" indent="-304792">
              <a:defRPr sz="1600">
                <a:latin typeface="+mn-lt"/>
              </a:defRPr>
            </a:lvl3pPr>
            <a:lvl4pPr>
              <a:defRPr sz="1467">
                <a:latin typeface="+mn-lt"/>
              </a:defRPr>
            </a:lvl4pPr>
            <a:lvl5pPr>
              <a:defRPr sz="1400">
                <a:latin typeface="+mn-lt"/>
              </a:defRPr>
            </a:lvl5pPr>
          </a:lstStyle>
          <a:p>
            <a:pPr lvl="0"/>
            <a:r>
              <a:rPr lang="en-US" dirty="0" smtClean="0"/>
              <a:t>“36pt Intel Clear Bold Text”</a:t>
            </a:r>
          </a:p>
          <a:p>
            <a:pPr lvl="1"/>
            <a:r>
              <a:rPr lang="en-US" dirty="0" err="1" smtClean="0"/>
              <a:t>12pt</a:t>
            </a:r>
            <a:r>
              <a:rPr lang="en-US" dirty="0" smtClean="0"/>
              <a:t> Attribution</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p:txBody>
          <a:bodyPr/>
          <a:lstStyle/>
          <a:p>
            <a:r>
              <a:rPr lang="en-US" dirty="0" smtClean="0">
                <a:solidFill>
                  <a:prstClr val="white"/>
                </a:solidFill>
              </a:rPr>
              <a:t>Intel Confidential</a:t>
            </a:r>
          </a:p>
          <a:p>
            <a:endParaRPr lang="en-US" dirty="0">
              <a:solidFill>
                <a:prstClr val="white"/>
              </a:solidFill>
            </a:endParaRPr>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1068704051"/>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smtClean="0"/>
              <a:t>Insert photo here. Drag picture to placeholder or click icon to add.</a:t>
            </a:r>
            <a:endParaRPr lang="en-US" dirty="0"/>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4" name="Footer Placeholder 2"/>
          <p:cNvSpPr>
            <a:spLocks noGrp="1"/>
          </p:cNvSpPr>
          <p:nvPr>
            <p:ph type="ftr" sz="quarter" idx="11"/>
          </p:nvPr>
        </p:nvSpPr>
        <p:spPr>
          <a:xfrm>
            <a:off x="4165600" y="6432516"/>
            <a:ext cx="3860800" cy="365125"/>
          </a:xfrm>
        </p:spPr>
        <p:txBody>
          <a:bodyPr/>
          <a:lstStyle/>
          <a:p>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1193826694"/>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3432175"/>
            <a:ext cx="12192000" cy="2926292"/>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smtClean="0"/>
              <a:t>Insert photo here. Drag picture to placeholder or click icon to add.</a:t>
            </a:r>
          </a:p>
        </p:txBody>
      </p:sp>
      <p:sp>
        <p:nvSpPr>
          <p:cNvPr id="14" name="Footer Placeholder 2"/>
          <p:cNvSpPr>
            <a:spLocks noGrp="1"/>
          </p:cNvSpPr>
          <p:nvPr>
            <p:ph type="ftr" sz="quarter" idx="11"/>
          </p:nvPr>
        </p:nvSpPr>
        <p:spPr>
          <a:xfrm>
            <a:off x="4165600" y="6432516"/>
            <a:ext cx="3860800" cy="365125"/>
          </a:xfrm>
        </p:spPr>
        <p:txBody>
          <a:bodyPr/>
          <a:lstStyle/>
          <a:p>
            <a:endParaRPr lang="en-US" dirty="0">
              <a:solidFill>
                <a:prstClr val="white"/>
              </a:solidFill>
            </a:endParaRP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8" name="Content Placeholder 2"/>
          <p:cNvSpPr>
            <a:spLocks noGrp="1"/>
          </p:cNvSpPr>
          <p:nvPr>
            <p:ph sz="half" idx="1" hasCustomPrompt="1"/>
          </p:nvPr>
        </p:nvSpPr>
        <p:spPr>
          <a:xfrm>
            <a:off x="607485" y="1604433"/>
            <a:ext cx="5342468" cy="1745720"/>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19" name="Content Placeholder 2"/>
          <p:cNvSpPr>
            <a:spLocks noGrp="1"/>
          </p:cNvSpPr>
          <p:nvPr>
            <p:ph sz="half" idx="15" hasCustomPrompt="1"/>
          </p:nvPr>
        </p:nvSpPr>
        <p:spPr>
          <a:xfrm>
            <a:off x="6237817" y="1604433"/>
            <a:ext cx="5340352" cy="1745720"/>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3" name="TextBox 2"/>
          <p:cNvSpPr txBox="1"/>
          <p:nvPr userDrawn="1"/>
        </p:nvSpPr>
        <p:spPr>
          <a:xfrm>
            <a:off x="1345983" y="6634394"/>
            <a:ext cx="184731" cy="297454"/>
          </a:xfrm>
          <a:prstGeom prst="rect">
            <a:avLst/>
          </a:prstGeom>
          <a:noFill/>
        </p:spPr>
        <p:txBody>
          <a:bodyPr wrap="none" rtlCol="0">
            <a:spAutoFit/>
          </a:bodyPr>
          <a:lstStyle/>
          <a:p>
            <a:pPr defTabSz="609585"/>
            <a:endParaRPr lang="en-US" sz="1333" dirty="0" smtClean="0">
              <a:solidFill>
                <a:srgbClr val="003C71"/>
              </a:solidFill>
              <a:cs typeface="Neo Sans Intel"/>
            </a:endParaRPr>
          </a:p>
        </p:txBody>
      </p:sp>
      <p:sp>
        <p:nvSpPr>
          <p:cNvPr id="10"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2892571637"/>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6237818" y="2"/>
            <a:ext cx="5954183" cy="6358465"/>
          </a:xfrm>
          <a:solidFill>
            <a:schemeClr val="bg2">
              <a:lumMod val="60000"/>
              <a:lumOff val="40000"/>
            </a:schemeClr>
          </a:solidFill>
        </p:spPr>
        <p:txBody>
          <a:bodyPr/>
          <a:lstStyle>
            <a:lvl1pPr>
              <a:defRPr baseline="0"/>
            </a:lvl1pPr>
          </a:lstStyle>
          <a:p>
            <a:r>
              <a:rPr lang="en-US" dirty="0" smtClean="0"/>
              <a:t>Insert photo here. Drag picture to placeholder or click icon to add.</a:t>
            </a:r>
            <a:endParaRPr lang="en-US" dirty="0"/>
          </a:p>
        </p:txBody>
      </p:sp>
      <p:sp>
        <p:nvSpPr>
          <p:cNvPr id="2" name="Title 1"/>
          <p:cNvSpPr>
            <a:spLocks noGrp="1"/>
          </p:cNvSpPr>
          <p:nvPr>
            <p:ph type="title" hasCustomPrompt="1"/>
          </p:nvPr>
        </p:nvSpPr>
        <p:spPr>
          <a:xfrm>
            <a:off x="607484" y="411797"/>
            <a:ext cx="5342467" cy="1158240"/>
          </a:xfrm>
        </p:spPr>
        <p:txBody>
          <a:bodyPr>
            <a:noAutofit/>
          </a:bodyPr>
          <a:lstStyle>
            <a:lvl1pPr>
              <a:defRPr sz="3733" b="0" i="0" baseline="0">
                <a:latin typeface="Intel Clear"/>
                <a:cs typeface="Intel Clear"/>
              </a:defRPr>
            </a:lvl1pPr>
          </a:lstStyle>
          <a:p>
            <a:r>
              <a:rPr lang="en-US" dirty="0" smtClean="0"/>
              <a:t>28pt Intel Clear Headline</a:t>
            </a:r>
            <a:endParaRPr lang="en-US" dirty="0"/>
          </a:p>
        </p:txBody>
      </p:sp>
      <p:sp>
        <p:nvSpPr>
          <p:cNvPr id="14" name="Footer Placeholder 2"/>
          <p:cNvSpPr>
            <a:spLocks noGrp="1"/>
          </p:cNvSpPr>
          <p:nvPr>
            <p:ph type="ftr" sz="quarter" idx="11"/>
          </p:nvPr>
        </p:nvSpPr>
        <p:spPr>
          <a:xfrm>
            <a:off x="4165600" y="6432516"/>
            <a:ext cx="3860800" cy="365125"/>
          </a:xfrm>
        </p:spPr>
        <p:txBody>
          <a:bodyPr/>
          <a:lstStyle/>
          <a:p>
            <a:endParaRPr lang="en-US" dirty="0">
              <a:solidFill>
                <a:prstClr val="white"/>
              </a:solidFill>
            </a:endParaRP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7" name="Content Placeholder 2"/>
          <p:cNvSpPr>
            <a:spLocks noGrp="1"/>
          </p:cNvSpPr>
          <p:nvPr>
            <p:ph sz="half" idx="1" hasCustomPrompt="1"/>
          </p:nvPr>
        </p:nvSpPr>
        <p:spPr>
          <a:xfrm>
            <a:off x="607485" y="1766992"/>
            <a:ext cx="5342467"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Tree>
    <p:extLst>
      <p:ext uri="{BB962C8B-B14F-4D97-AF65-F5344CB8AC3E}">
        <p14:creationId xmlns:p14="http://schemas.microsoft.com/office/powerpoint/2010/main" val="2534660486"/>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rgbClr val="003C71"/>
                </a:solidFill>
                <a:latin typeface="Intel Clear Pro" panose="020B0804020202060201" pitchFamily="34" charset="0"/>
                <a:cs typeface="Intel Clear Pro" panose="020B0804020202060201" pitchFamily="34" charset="0"/>
              </a:defRPr>
            </a:lvl1pPr>
          </a:lstStyle>
          <a:p>
            <a:r>
              <a:rPr lang="en-US" dirty="0" smtClean="0"/>
              <a:t>54pt Intel Clear Pro</a:t>
            </a:r>
            <a:br>
              <a:rPr lang="en-US" dirty="0" smtClean="0"/>
            </a:br>
            <a:r>
              <a:rPr lang="en-US" dirty="0" smtClean="0"/>
              <a:t>white section break</a:t>
            </a:r>
            <a:endParaRPr lang="en-US" dirty="0"/>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baseline="0">
                <a:solidFill>
                  <a:schemeClr val="accent2"/>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16pt Intel Clear Subhead</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3820867335"/>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Blue Section Brea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54pt Intel Clear Pro</a:t>
            </a:r>
            <a:br>
              <a:rPr lang="en-US" dirty="0" smtClean="0"/>
            </a:br>
            <a:r>
              <a:rPr lang="en-US" dirty="0" smtClean="0"/>
              <a:t>blue section break</a:t>
            </a:r>
            <a:endParaRPr lang="en-US" dirty="0"/>
          </a:p>
        </p:txBody>
      </p:sp>
      <p:sp>
        <p:nvSpPr>
          <p:cNvPr id="3" name="Text Placeholder 2"/>
          <p:cNvSpPr>
            <a:spLocks noGrp="1"/>
          </p:cNvSpPr>
          <p:nvPr userDrawn="1">
            <p:ph type="body" idx="1" hasCustomPrompt="1"/>
          </p:nvPr>
        </p:nvSpPr>
        <p:spPr>
          <a:xfrm>
            <a:off x="607484" y="4321533"/>
            <a:ext cx="10363200" cy="1500187"/>
          </a:xfrm>
        </p:spPr>
        <p:txBody>
          <a:bodyPr anchor="t" anchorCtr="0">
            <a:noAutofit/>
          </a:bodyPr>
          <a:lstStyle>
            <a:lvl1pPr marL="0" indent="0">
              <a:buNone/>
              <a:defRPr sz="2133" b="0" i="0" baseline="0">
                <a:solidFill>
                  <a:srgbClr val="F3D54E"/>
                </a:solidFill>
                <a:latin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16pt Intel Clear Subhead</a:t>
            </a:r>
            <a:endParaRPr lang="en-US" dirty="0"/>
          </a:p>
        </p:txBody>
      </p:sp>
      <p:sp>
        <p:nvSpPr>
          <p:cNvPr id="6" name="Rectangle 5"/>
          <p:cNvSpPr/>
          <p:nvPr userDrawn="1"/>
        </p:nvSpPr>
        <p:spPr>
          <a:xfrm>
            <a:off x="605368" y="6554395"/>
            <a:ext cx="2563202" cy="123111"/>
          </a:xfrm>
          <a:prstGeom prst="rect">
            <a:avLst/>
          </a:prstGeom>
        </p:spPr>
        <p:txBody>
          <a:bodyPr wrap="none" lIns="0" tIns="0" rIns="0" bIns="0">
            <a:spAutoFit/>
          </a:bodyPr>
          <a:lstStyle/>
          <a:p>
            <a:pPr defTabSz="609585"/>
            <a:r>
              <a:rPr lang="en-US" sz="800" dirty="0" smtClean="0">
                <a:solidFill>
                  <a:prstClr val="white"/>
                </a:solidFill>
                <a:cs typeface="Neo Sans Intel"/>
              </a:rPr>
              <a:t>Placeholder Footer Copy / BU Logo or Name Goes Here</a:t>
            </a:r>
          </a:p>
        </p:txBody>
      </p:sp>
    </p:spTree>
    <p:extLst>
      <p:ext uri="{BB962C8B-B14F-4D97-AF65-F5344CB8AC3E}">
        <p14:creationId xmlns:p14="http://schemas.microsoft.com/office/powerpoint/2010/main" val="802149122"/>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7484" y="2979843"/>
            <a:ext cx="10363200" cy="1500187"/>
          </a:xfrm>
        </p:spPr>
        <p:txBody>
          <a:bodyPr anchor="t" anchorCtr="0">
            <a:noAutofit/>
          </a:bodyPr>
          <a:lstStyle>
            <a:lvl1pPr marL="0" indent="0">
              <a:buNone/>
              <a:defRPr sz="5333" b="0" baseline="0">
                <a:solidFill>
                  <a:schemeClr val="accent2"/>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40pt Intel Clear Light Body.</a:t>
            </a:r>
            <a:br>
              <a:rPr lang="en-US" dirty="0" smtClean="0"/>
            </a:br>
            <a:r>
              <a:rPr lang="en-US" dirty="0" smtClean="0"/>
              <a:t>For content that is not a section, but has a big idea in text only.</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1"/>
          <p:cNvSpPr>
            <a:spLocks noGrp="1"/>
          </p:cNvSpPr>
          <p:nvPr>
            <p:ph type="title" hasCustomPrompt="1"/>
          </p:nvPr>
        </p:nvSpPr>
        <p:spPr>
          <a:xfrm>
            <a:off x="607484" y="1469059"/>
            <a:ext cx="10363200" cy="1362075"/>
          </a:xfrm>
        </p:spPr>
        <p:txBody>
          <a:bodyPr anchor="b" anchorCtr="0">
            <a:noAutofit/>
          </a:bodyPr>
          <a:lstStyle>
            <a:lvl1pPr algn="l">
              <a:lnSpc>
                <a:spcPct val="80000"/>
              </a:lnSpc>
              <a:defRPr sz="5333" b="0" cap="none" spc="0" baseline="0">
                <a:solidFill>
                  <a:srgbClr val="003C7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smtClean="0"/>
              <a:t>40pt Intel Clear Heading</a:t>
            </a:r>
            <a:endParaRPr lang="en-US" dirty="0"/>
          </a:p>
        </p:txBody>
      </p:sp>
    </p:spTree>
    <p:extLst>
      <p:ext uri="{BB962C8B-B14F-4D97-AF65-F5344CB8AC3E}">
        <p14:creationId xmlns:p14="http://schemas.microsoft.com/office/powerpoint/2010/main" val="412476415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Blue Section Break Image">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3013451"/>
            <a:ext cx="10363200" cy="1362075"/>
          </a:xfrm>
        </p:spPr>
        <p:txBody>
          <a:bodyPr anchor="b" anchorCtr="0">
            <a:noAutofit/>
          </a:bodyPr>
          <a:lstStyle>
            <a:lvl1pPr algn="l">
              <a:lnSpc>
                <a:spcPct val="80000"/>
              </a:lnSpc>
              <a:defRPr sz="7200" b="0" cap="none"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54pt Intel Clear Pro blue section</a:t>
            </a:r>
            <a:endParaRPr lang="en-US" dirty="0"/>
          </a:p>
        </p:txBody>
      </p:sp>
      <p:sp>
        <p:nvSpPr>
          <p:cNvPr id="3" name="Text Placeholder 2"/>
          <p:cNvSpPr>
            <a:spLocks noGrp="1"/>
          </p:cNvSpPr>
          <p:nvPr>
            <p:ph type="body" idx="1" hasCustomPrompt="1"/>
          </p:nvPr>
        </p:nvSpPr>
        <p:spPr>
          <a:xfrm>
            <a:off x="607484" y="4465049"/>
            <a:ext cx="10363200" cy="1500187"/>
          </a:xfrm>
        </p:spPr>
        <p:txBody>
          <a:bodyPr anchor="t" anchorCtr="0">
            <a:noAutofit/>
          </a:bodyPr>
          <a:lstStyle>
            <a:lvl1pPr marL="0" indent="0">
              <a:buNone/>
              <a:defRPr sz="2133" b="0" baseline="0">
                <a:solidFill>
                  <a:srgbClr val="F3D54E"/>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16pt Intel Clear Subhead</a:t>
            </a:r>
            <a:endParaRPr lang="en-US" dirty="0"/>
          </a:p>
        </p:txBody>
      </p:sp>
      <p:sp>
        <p:nvSpPr>
          <p:cNvPr id="5" name="Picture Placeholder 4"/>
          <p:cNvSpPr>
            <a:spLocks noGrp="1"/>
          </p:cNvSpPr>
          <p:nvPr>
            <p:ph type="pic" sz="quarter" idx="13" hasCustomPrompt="1"/>
          </p:nvPr>
        </p:nvSpPr>
        <p:spPr>
          <a:xfrm>
            <a:off x="0" y="2"/>
            <a:ext cx="12192000" cy="3432175"/>
          </a:xfrm>
          <a:solidFill>
            <a:schemeClr val="bg2">
              <a:lumMod val="60000"/>
              <a:lumOff val="40000"/>
            </a:schemeClr>
          </a:solidFill>
        </p:spPr>
        <p:txBody>
          <a:bodyPr/>
          <a:lstStyle>
            <a:lvl1pPr>
              <a:defRPr baseline="0">
                <a:solidFill>
                  <a:srgbClr val="0071C5"/>
                </a:solidFill>
              </a:defRPr>
            </a:lvl1pPr>
          </a:lstStyle>
          <a:p>
            <a:r>
              <a:rPr lang="en-US" dirty="0" smtClean="0"/>
              <a:t>Insert photo here. Drag picture to placeholder or click icon to add.</a:t>
            </a:r>
            <a:endParaRPr lang="en-US" dirty="0"/>
          </a:p>
        </p:txBody>
      </p:sp>
      <p:sp>
        <p:nvSpPr>
          <p:cNvPr id="6" name="Rectangle 5"/>
          <p:cNvSpPr/>
          <p:nvPr userDrawn="1"/>
        </p:nvSpPr>
        <p:spPr>
          <a:xfrm>
            <a:off x="605368" y="6554395"/>
            <a:ext cx="2563202" cy="123111"/>
          </a:xfrm>
          <a:prstGeom prst="rect">
            <a:avLst/>
          </a:prstGeom>
        </p:spPr>
        <p:txBody>
          <a:bodyPr wrap="none" lIns="0" tIns="0" rIns="0" bIns="0">
            <a:spAutoFit/>
          </a:bodyPr>
          <a:lstStyle/>
          <a:p>
            <a:pPr defTabSz="609585"/>
            <a:r>
              <a:rPr lang="en-US" sz="800" dirty="0" smtClean="0">
                <a:solidFill>
                  <a:prstClr val="white"/>
                </a:solidFill>
                <a:cs typeface="Neo Sans Intel"/>
              </a:rPr>
              <a:t>Placeholder Footer Copy / BU Logo or Name Goes Here</a:t>
            </a:r>
          </a:p>
        </p:txBody>
      </p:sp>
    </p:spTree>
    <p:extLst>
      <p:ext uri="{BB962C8B-B14F-4D97-AF65-F5344CB8AC3E}">
        <p14:creationId xmlns:p14="http://schemas.microsoft.com/office/powerpoint/2010/main" val="92299457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838200" y="1694985"/>
            <a:ext cx="10515600" cy="4481978"/>
          </a:xfrm>
        </p:spPr>
        <p:txBody>
          <a:bodyPr/>
          <a:lstStyle>
            <a:lvl2pPr marL="133350" indent="-133350">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B41F42F8-25E4-4D1B-BD30-C90591184289}" type="slidenum">
              <a:rPr lang="en-US" smtClean="0"/>
              <a:t>‹#›</a:t>
            </a:fld>
            <a:endParaRPr lang="en-US"/>
          </a:p>
        </p:txBody>
      </p:sp>
    </p:spTree>
    <p:extLst>
      <p:ext uri="{BB962C8B-B14F-4D97-AF65-F5344CB8AC3E}">
        <p14:creationId xmlns:p14="http://schemas.microsoft.com/office/powerpoint/2010/main" val="7468841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4165600" y="6432516"/>
            <a:ext cx="3860800" cy="365125"/>
          </a:xfrm>
        </p:spPr>
        <p:txBody>
          <a:bodyPr/>
          <a:lstStyle/>
          <a:p>
            <a:endParaRPr lang="en-US" dirty="0">
              <a:solidFill>
                <a:prstClr val="white"/>
              </a:solidFill>
            </a:endParaRPr>
          </a:p>
        </p:txBody>
      </p:sp>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6"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3448020501"/>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dirty="0">
              <a:solidFill>
                <a:prstClr val="white"/>
              </a:solidFill>
            </a:endParaRP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322450449"/>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blank" preserve="1">
  <p:cSld name="Back Cover Radial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2" descr="\\.psf\Home\Desktop\Intel.png"/>
          <p:cNvPicPr>
            <a:picLocks noChangeAspect="1"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4636577" y="2500173"/>
            <a:ext cx="2811727" cy="185318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605368" y="6554395"/>
            <a:ext cx="2563202" cy="123111"/>
          </a:xfrm>
          <a:prstGeom prst="rect">
            <a:avLst/>
          </a:prstGeom>
        </p:spPr>
        <p:txBody>
          <a:bodyPr wrap="none" lIns="0" tIns="0" rIns="0" bIns="0">
            <a:spAutoFit/>
          </a:bodyPr>
          <a:lstStyle/>
          <a:p>
            <a:pPr defTabSz="609585"/>
            <a:r>
              <a:rPr lang="en-US" sz="800" dirty="0" smtClean="0">
                <a:solidFill>
                  <a:prstClr val="white"/>
                </a:solidFill>
                <a:cs typeface="Neo Sans Intel"/>
              </a:rPr>
              <a:t>Placeholder Footer Copy / BU Logo or Name Goes Here</a:t>
            </a:r>
          </a:p>
        </p:txBody>
      </p:sp>
    </p:spTree>
    <p:extLst>
      <p:ext uri="{BB962C8B-B14F-4D97-AF65-F5344CB8AC3E}">
        <p14:creationId xmlns:p14="http://schemas.microsoft.com/office/powerpoint/2010/main" val="871012617"/>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_Title Slide with Photo">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10" name="Rectangle 9"/>
          <p:cNvSpPr/>
          <p:nvPr userDrawn="1"/>
        </p:nvSpPr>
        <p:spPr>
          <a:xfrm>
            <a:off x="0" y="0"/>
            <a:ext cx="12192000" cy="6358467"/>
          </a:xfrm>
          <a:prstGeom prst="rect">
            <a:avLst/>
          </a:prstGeom>
          <a:solidFill>
            <a:srgbClr val="0071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srgbClr val="0071C5"/>
              </a:solidFill>
            </a:endParaRPr>
          </a:p>
        </p:txBody>
      </p:sp>
      <p:sp>
        <p:nvSpPr>
          <p:cNvPr id="8" name="Rectangle 7"/>
          <p:cNvSpPr/>
          <p:nvPr userDrawn="1"/>
        </p:nvSpPr>
        <p:spPr>
          <a:xfrm>
            <a:off x="605368" y="6554395"/>
            <a:ext cx="2563202" cy="123111"/>
          </a:xfrm>
          <a:prstGeom prst="rect">
            <a:avLst/>
          </a:prstGeom>
        </p:spPr>
        <p:txBody>
          <a:bodyPr wrap="none" lIns="0" tIns="0" rIns="0" bIns="0">
            <a:spAutoFit/>
          </a:bodyPr>
          <a:lstStyle/>
          <a:p>
            <a:pPr defTabSz="609585"/>
            <a:r>
              <a:rPr lang="en-US" sz="800" dirty="0" smtClean="0">
                <a:solidFill>
                  <a:prstClr val="white"/>
                </a:solidFill>
                <a:cs typeface="Neo Sans Intel"/>
              </a:rPr>
              <a:t>Placeholder Footer Copy / BU Logo or Name Goes Here</a:t>
            </a:r>
          </a:p>
        </p:txBody>
      </p:sp>
      <p:pic>
        <p:nvPicPr>
          <p:cNvPr id="7" name="Picture 2" descr="\\.psf\Home\Desktop\Intel.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4636577" y="2500173"/>
            <a:ext cx="2811727" cy="1853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021622"/>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1_Back Cover Radial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a:xfrm>
            <a:off x="605368" y="6554395"/>
            <a:ext cx="2563202" cy="123111"/>
          </a:xfrm>
          <a:prstGeom prst="rect">
            <a:avLst/>
          </a:prstGeom>
        </p:spPr>
        <p:txBody>
          <a:bodyPr wrap="none" lIns="0" tIns="0" rIns="0" bIns="0">
            <a:spAutoFit/>
          </a:bodyPr>
          <a:lstStyle/>
          <a:p>
            <a:pPr defTabSz="609585"/>
            <a:r>
              <a:rPr lang="en-US" sz="800" dirty="0" smtClean="0">
                <a:solidFill>
                  <a:prstClr val="white"/>
                </a:solidFill>
                <a:cs typeface="Neo Sans Intel"/>
              </a:rPr>
              <a:t>Placeholder Footer Copy / BU Logo or Name Goes Here</a:t>
            </a:r>
          </a:p>
        </p:txBody>
      </p:sp>
      <p:pic>
        <p:nvPicPr>
          <p:cNvPr id="7" name="Picture 6" descr="int_experience_wht_rgb_3000.png"/>
          <p:cNvPicPr>
            <a:picLocks noChangeAspect="1"/>
          </p:cNvPicPr>
          <p:nvPr userDrawn="1"/>
        </p:nvPicPr>
        <p:blipFill>
          <a:blip r:embed="rId3" cstate="screen">
            <a:alphaModFix/>
            <a:extLst>
              <a:ext uri="{28A0092B-C50C-407E-A947-70E740481C1C}">
                <a14:useLocalDpi xmlns:a14="http://schemas.microsoft.com/office/drawing/2010/main" val="0"/>
              </a:ext>
            </a:extLst>
          </a:blip>
          <a:stretch>
            <a:fillRect/>
          </a:stretch>
        </p:blipFill>
        <p:spPr>
          <a:xfrm>
            <a:off x="4653643" y="2257769"/>
            <a:ext cx="2780507" cy="2818505"/>
          </a:xfrm>
          <a:prstGeom prst="rect">
            <a:avLst/>
          </a:prstGeom>
        </p:spPr>
      </p:pic>
    </p:spTree>
    <p:extLst>
      <p:ext uri="{BB962C8B-B14F-4D97-AF65-F5344CB8AC3E}">
        <p14:creationId xmlns:p14="http://schemas.microsoft.com/office/powerpoint/2010/main" val="2659772318"/>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05841"/>
            <a:ext cx="10972800" cy="5021263"/>
          </a:xfrm>
        </p:spPr>
        <p:txBody>
          <a:bodyPr/>
          <a:lstStyle>
            <a:lvl1pPr>
              <a:defRPr sz="2000"/>
            </a:lvl1pPr>
            <a:lvl2pPr marL="225420" indent="-225420">
              <a:spcBef>
                <a:spcPts val="800"/>
              </a:spcBef>
              <a:buFont typeface="Arial" panose="020B0604020202020204" pitchFamily="34" charset="0"/>
              <a:buChar char="•"/>
              <a:defRPr sz="1800"/>
            </a:lvl2pPr>
            <a:lvl3pPr marL="571486" indent="-228594">
              <a:spcBef>
                <a:spcPts val="0"/>
              </a:spcBef>
              <a:buFont typeface="Arial" panose="020B0604020202020204" pitchFamily="34" charset="0"/>
              <a:buChar char="•"/>
              <a:defRPr sz="1600"/>
            </a:lvl3pPr>
            <a:lvl4pPr marL="914377" indent="-231769">
              <a:spcBef>
                <a:spcPts val="0"/>
              </a:spcBef>
              <a:buFont typeface="Arial" panose="020B0604020202020204" pitchFamily="34" charset="0"/>
              <a:buChar char="•"/>
              <a:defRPr sz="1400"/>
            </a:lvl4pPr>
            <a:lvl5pPr marL="1255682" indent="-230182">
              <a:spcBef>
                <a:spcPts val="0"/>
              </a:spcBef>
              <a:buFont typeface="Arial" panose="020B0604020202020204"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itle 9"/>
          <p:cNvSpPr>
            <a:spLocks noGrp="1"/>
          </p:cNvSpPr>
          <p:nvPr>
            <p:ph type="title"/>
          </p:nvPr>
        </p:nvSpPr>
        <p:spPr>
          <a:xfrm>
            <a:off x="609600" y="231620"/>
            <a:ext cx="10972800" cy="640080"/>
          </a:xfrm>
        </p:spPr>
        <p:txBody>
          <a:bodyPr/>
          <a:lstStyle>
            <a:lvl1pPr>
              <a:defRPr>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61245596"/>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 2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Date Placeholder 4"/>
          <p:cNvSpPr>
            <a:spLocks noGrp="1"/>
          </p:cNvSpPr>
          <p:nvPr>
            <p:ph type="dt" sz="half" idx="10"/>
          </p:nvPr>
        </p:nvSpPr>
        <p:spPr>
          <a:xfrm>
            <a:off x="322412" y="6569460"/>
            <a:ext cx="2572512" cy="209549"/>
          </a:xfrm>
          <a:prstGeom prst="rect">
            <a:avLst/>
          </a:prstGeom>
        </p:spPr>
        <p:txBody>
          <a:bodyPr/>
          <a:lstStyle>
            <a:lvl1pPr>
              <a:defRPr/>
            </a:lvl1pPr>
          </a:lstStyle>
          <a:p>
            <a:pPr defTabSz="609585">
              <a:defRPr/>
            </a:pPr>
            <a:r>
              <a:rPr lang="en-US" smtClean="0">
                <a:solidFill>
                  <a:prstClr val="black"/>
                </a:solidFill>
              </a:rPr>
              <a:t>INTEL CONFIDENTIAL</a:t>
            </a:r>
            <a:endParaRPr lang="en-US" dirty="0">
              <a:solidFill>
                <a:prstClr val="black"/>
              </a:solidFill>
            </a:endParaRPr>
          </a:p>
        </p:txBody>
      </p:sp>
      <p:sp>
        <p:nvSpPr>
          <p:cNvPr id="6" name="Footer Placeholder 5"/>
          <p:cNvSpPr>
            <a:spLocks noGrp="1"/>
          </p:cNvSpPr>
          <p:nvPr>
            <p:ph type="ftr" sz="quarter" idx="11"/>
          </p:nvPr>
        </p:nvSpPr>
        <p:spPr>
          <a:xfrm>
            <a:off x="8469683" y="6577004"/>
            <a:ext cx="1536192" cy="209549"/>
          </a:xfrm>
          <a:prstGeom prst="rect">
            <a:avLst/>
          </a:prstGeom>
        </p:spPr>
        <p:txBody>
          <a:bodyPr/>
          <a:lstStyle>
            <a:lvl1pPr>
              <a:defRPr/>
            </a:lvl1pPr>
          </a:lstStyle>
          <a:p>
            <a:pPr>
              <a:defRPr/>
            </a:pPr>
            <a:r>
              <a:rPr lang="en-US" dirty="0" smtClean="0">
                <a:solidFill>
                  <a:prstClr val="white"/>
                </a:solidFill>
              </a:rPr>
              <a:t>Doc #xxxxx</a:t>
            </a:r>
            <a:endParaRPr lang="en-US" dirty="0">
              <a:solidFill>
                <a:prstClr val="white"/>
              </a:solidFill>
            </a:endParaRPr>
          </a:p>
        </p:txBody>
      </p:sp>
      <p:sp>
        <p:nvSpPr>
          <p:cNvPr id="8" name="Content Placeholder 7"/>
          <p:cNvSpPr>
            <a:spLocks noGrp="1"/>
          </p:cNvSpPr>
          <p:nvPr>
            <p:ph sz="quarter" idx="12"/>
          </p:nvPr>
        </p:nvSpPr>
        <p:spPr>
          <a:xfrm>
            <a:off x="609600" y="1341120"/>
            <a:ext cx="5242560" cy="45476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7"/>
          <p:cNvSpPr>
            <a:spLocks noGrp="1"/>
          </p:cNvSpPr>
          <p:nvPr>
            <p:ph sz="quarter" idx="13"/>
          </p:nvPr>
        </p:nvSpPr>
        <p:spPr>
          <a:xfrm>
            <a:off x="6339840" y="1341120"/>
            <a:ext cx="5242560" cy="45476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270883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1010266" y="1644382"/>
            <a:ext cx="10515600" cy="2252662"/>
          </a:xfrm>
        </p:spPr>
        <p:txBody>
          <a:bodyPr vert="horz" lIns="91440" tIns="45720" rIns="91440" bIns="45720" rtlCol="0" anchor="b">
            <a:noAutofit/>
          </a:bodyPr>
          <a:lstStyle>
            <a:lvl1pPr>
              <a:defRPr lang="en-US" sz="9500">
                <a:solidFill>
                  <a:srgbClr val="CAD0E4"/>
                </a:solidFill>
              </a:defRPr>
            </a:lvl1pPr>
          </a:lstStyle>
          <a:p>
            <a:pPr lvl="0">
              <a:lnSpc>
                <a:spcPct val="70000"/>
              </a:lnSpc>
            </a:pPr>
            <a:r>
              <a:rPr lang="en-US" dirty="0" smtClean="0"/>
              <a:t>CLICK TO EDIT MASTER TITLE STYLE</a:t>
            </a:r>
            <a:endParaRPr lang="en-US" dirty="0"/>
          </a:p>
        </p:txBody>
      </p:sp>
      <p:sp>
        <p:nvSpPr>
          <p:cNvPr id="3" name="Text Placeholder 2"/>
          <p:cNvSpPr>
            <a:spLocks noGrp="1"/>
          </p:cNvSpPr>
          <p:nvPr>
            <p:ph type="body" idx="1"/>
          </p:nvPr>
        </p:nvSpPr>
        <p:spPr>
          <a:xfrm>
            <a:off x="1010266" y="4008554"/>
            <a:ext cx="10515600" cy="1500187"/>
          </a:xfrm>
        </p:spPr>
        <p:txBody>
          <a:bodyPr>
            <a:normAutofit/>
          </a:bodyPr>
          <a:lstStyle>
            <a:lvl1pPr marL="0" indent="0">
              <a:buNone/>
              <a:defRPr sz="20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p:txBody>
          <a:bodyPr/>
          <a:lstStyle/>
          <a:p>
            <a:fld id="{B41F42F8-25E4-4D1B-BD30-C90591184289}" type="slidenum">
              <a:rPr lang="en-US" smtClean="0"/>
              <a:t>‹#›</a:t>
            </a:fld>
            <a:endParaRPr lang="en-US"/>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14000" y="569824"/>
            <a:ext cx="1231102" cy="509676"/>
          </a:xfrm>
          <a:prstGeom prst="rect">
            <a:avLst/>
          </a:prstGeom>
        </p:spPr>
      </p:pic>
    </p:spTree>
    <p:extLst>
      <p:ext uri="{BB962C8B-B14F-4D97-AF65-F5344CB8AC3E}">
        <p14:creationId xmlns:p14="http://schemas.microsoft.com/office/powerpoint/2010/main" val="304312080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696">
          <p15:clr>
            <a:srgbClr val="FBAE40"/>
          </p15:clr>
        </p15:guide>
        <p15:guide id="4" orient="horz" pos="231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w/ server">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1010266" y="1644382"/>
            <a:ext cx="10515600" cy="2252662"/>
          </a:xfrm>
        </p:spPr>
        <p:txBody>
          <a:bodyPr vert="horz" lIns="91440" tIns="45720" rIns="91440" bIns="45720" rtlCol="0" anchor="b">
            <a:noAutofit/>
          </a:bodyPr>
          <a:lstStyle>
            <a:lvl1pPr>
              <a:defRPr lang="en-US" sz="9500">
                <a:solidFill>
                  <a:srgbClr val="CAD0E4"/>
                </a:solidFill>
              </a:defRPr>
            </a:lvl1pPr>
          </a:lstStyle>
          <a:p>
            <a:pPr lvl="0">
              <a:lnSpc>
                <a:spcPct val="70000"/>
              </a:lnSpc>
            </a:pPr>
            <a:r>
              <a:rPr lang="en-US" dirty="0" smtClean="0"/>
              <a:t>CLICK TO EDIT MASTER TITLE STYLE</a:t>
            </a:r>
            <a:endParaRPr lang="en-US" dirty="0"/>
          </a:p>
        </p:txBody>
      </p:sp>
      <p:sp>
        <p:nvSpPr>
          <p:cNvPr id="3" name="Text Placeholder 2"/>
          <p:cNvSpPr>
            <a:spLocks noGrp="1"/>
          </p:cNvSpPr>
          <p:nvPr>
            <p:ph type="body" idx="1"/>
          </p:nvPr>
        </p:nvSpPr>
        <p:spPr>
          <a:xfrm>
            <a:off x="1010266" y="4008554"/>
            <a:ext cx="10515600" cy="1500187"/>
          </a:xfrm>
        </p:spPr>
        <p:txBody>
          <a:bodyPr>
            <a:normAutofit/>
          </a:bodyPr>
          <a:lstStyle>
            <a:lvl1pPr marL="0" indent="0">
              <a:buNone/>
              <a:defRPr sz="20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p:txBody>
          <a:bodyPr/>
          <a:lstStyle/>
          <a:p>
            <a:fld id="{B41F42F8-25E4-4D1B-BD30-C90591184289}" type="slidenum">
              <a:rPr lang="en-US" smtClean="0"/>
              <a:t>‹#›</a:t>
            </a:fld>
            <a:endParaRPr lang="en-US"/>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14000" y="569824"/>
            <a:ext cx="1231102" cy="509676"/>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0764" y="5620251"/>
            <a:ext cx="3683777" cy="1237749"/>
          </a:xfrm>
          <a:prstGeom prst="rect">
            <a:avLst/>
          </a:prstGeom>
        </p:spPr>
      </p:pic>
    </p:spTree>
    <p:extLst>
      <p:ext uri="{BB962C8B-B14F-4D97-AF65-F5344CB8AC3E}">
        <p14:creationId xmlns:p14="http://schemas.microsoft.com/office/powerpoint/2010/main" val="2071908472"/>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696">
          <p15:clr>
            <a:srgbClr val="FBAE40"/>
          </p15:clr>
        </p15:guide>
        <p15:guide id="4" orient="horz" pos="231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812800"/>
            <a:ext cx="6654800" cy="5313363"/>
          </a:xfrm>
        </p:spPr>
        <p:txBody>
          <a:bodyPr>
            <a:normAutofit/>
          </a:bodyPr>
          <a:lstStyle>
            <a:lvl1pPr>
              <a:defRPr sz="2800">
                <a:solidFill>
                  <a:schemeClr val="tx1"/>
                </a:solidFill>
              </a:defRPr>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8064500" y="1382752"/>
            <a:ext cx="3289300" cy="4794212"/>
          </a:xfrm>
        </p:spPr>
        <p:txBody>
          <a:bodyPr/>
          <a:lstStyle>
            <a:lvl1pPr>
              <a:defRPr b="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7"/>
          <p:cNvSpPr>
            <a:spLocks noGrp="1"/>
          </p:cNvSpPr>
          <p:nvPr>
            <p:ph type="sldNum" sz="quarter" idx="10"/>
          </p:nvPr>
        </p:nvSpPr>
        <p:spPr/>
        <p:txBody>
          <a:bodyPr/>
          <a:lstStyle/>
          <a:p>
            <a:fld id="{B41F42F8-25E4-4D1B-BD30-C90591184289}" type="slidenum">
              <a:rPr lang="en-US" smtClean="0"/>
              <a:pPr/>
              <a:t>‹#›</a:t>
            </a:fld>
            <a:endParaRPr lang="en-US"/>
          </a:p>
        </p:txBody>
      </p:sp>
      <p:sp>
        <p:nvSpPr>
          <p:cNvPr id="11" name="Text Placeholder 10"/>
          <p:cNvSpPr>
            <a:spLocks noGrp="1"/>
          </p:cNvSpPr>
          <p:nvPr>
            <p:ph type="body" sz="quarter" idx="11"/>
          </p:nvPr>
        </p:nvSpPr>
        <p:spPr>
          <a:xfrm>
            <a:off x="8064500" y="812799"/>
            <a:ext cx="3289300" cy="756913"/>
          </a:xfrm>
        </p:spPr>
        <p:txBody>
          <a:bodyPr/>
          <a:lstStyle>
            <a:lvl1pPr>
              <a:defRPr b="1">
                <a:solidFill>
                  <a:schemeClr val="tx1"/>
                </a:solidFill>
              </a:defRPr>
            </a:lvl1pPr>
          </a:lstStyle>
          <a:p>
            <a:pPr lvl="0"/>
            <a:r>
              <a:rPr lang="en-US" smtClean="0"/>
              <a:t>Click to edit Master text styles</a:t>
            </a:r>
          </a:p>
        </p:txBody>
      </p:sp>
    </p:spTree>
    <p:extLst>
      <p:ext uri="{BB962C8B-B14F-4D97-AF65-F5344CB8AC3E}">
        <p14:creationId xmlns:p14="http://schemas.microsoft.com/office/powerpoint/2010/main" val="2403521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Slide Number Placeholder 9"/>
          <p:cNvSpPr>
            <a:spLocks noGrp="1"/>
          </p:cNvSpPr>
          <p:nvPr>
            <p:ph type="sldNum" sz="quarter" idx="10"/>
          </p:nvPr>
        </p:nvSpPr>
        <p:spPr/>
        <p:txBody>
          <a:bodyPr/>
          <a:lstStyle/>
          <a:p>
            <a:fld id="{B41F42F8-25E4-4D1B-BD30-C90591184289}" type="slidenum">
              <a:rPr lang="en-US" smtClean="0"/>
              <a:pPr/>
              <a:t>‹#›</a:t>
            </a:fld>
            <a:endParaRPr lang="en-US"/>
          </a:p>
        </p:txBody>
      </p:sp>
    </p:spTree>
    <p:extLst>
      <p:ext uri="{BB962C8B-B14F-4D97-AF65-F5344CB8AC3E}">
        <p14:creationId xmlns:p14="http://schemas.microsoft.com/office/powerpoint/2010/main" val="620211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smtClean="0"/>
              <a:t>Click to edit Master title style</a:t>
            </a:r>
            <a:endParaRPr lang="en-US" dirty="0"/>
          </a:p>
        </p:txBody>
      </p:sp>
      <p:sp>
        <p:nvSpPr>
          <p:cNvPr id="6" name="Slide Number Placeholder 5"/>
          <p:cNvSpPr>
            <a:spLocks noGrp="1"/>
          </p:cNvSpPr>
          <p:nvPr>
            <p:ph type="sldNum" sz="quarter" idx="10"/>
          </p:nvPr>
        </p:nvSpPr>
        <p:spPr/>
        <p:txBody>
          <a:bodyPr/>
          <a:lstStyle/>
          <a:p>
            <a:fld id="{B41F42F8-25E4-4D1B-BD30-C90591184289}" type="slidenum">
              <a:rPr lang="en-US" smtClean="0"/>
              <a:pPr/>
              <a:t>‹#›</a:t>
            </a:fld>
            <a:endParaRPr lang="en-US"/>
          </a:p>
        </p:txBody>
      </p:sp>
    </p:spTree>
    <p:extLst>
      <p:ext uri="{BB962C8B-B14F-4D97-AF65-F5344CB8AC3E}">
        <p14:creationId xmlns:p14="http://schemas.microsoft.com/office/powerpoint/2010/main" val="2592243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B41F42F8-25E4-4D1B-BD30-C90591184289}" type="slidenum">
              <a:rPr lang="en-US" smtClean="0"/>
              <a:pPr/>
              <a:t>‹#›</a:t>
            </a:fld>
            <a:endParaRPr lang="en-US"/>
          </a:p>
        </p:txBody>
      </p:sp>
    </p:spTree>
    <p:extLst>
      <p:ext uri="{BB962C8B-B14F-4D97-AF65-F5344CB8AC3E}">
        <p14:creationId xmlns:p14="http://schemas.microsoft.com/office/powerpoint/2010/main" val="250601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image" Target="../media/image6.png"/><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0" y="6371167"/>
            <a:ext cx="12192000" cy="486833"/>
          </a:xfrm>
          <a:prstGeom prst="rect">
            <a:avLst/>
          </a:prstGeom>
        </p:spPr>
      </p:pic>
      <p:sp>
        <p:nvSpPr>
          <p:cNvPr id="2" name="Title Placeholder 1"/>
          <p:cNvSpPr>
            <a:spLocks noGrp="1"/>
          </p:cNvSpPr>
          <p:nvPr>
            <p:ph type="title"/>
          </p:nvPr>
        </p:nvSpPr>
        <p:spPr>
          <a:xfrm>
            <a:off x="838200" y="0"/>
            <a:ext cx="10515600" cy="1349299"/>
          </a:xfrm>
          <a:prstGeom prst="rect">
            <a:avLst/>
          </a:prstGeom>
        </p:spPr>
        <p:txBody>
          <a:bodyPr vert="horz" lIns="91440" tIns="45720" rIns="91440" bIns="45720" rtlCol="0" anchor="b">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9223375" y="6441138"/>
            <a:ext cx="2743200" cy="365125"/>
          </a:xfrm>
          <a:prstGeom prst="rect">
            <a:avLst/>
          </a:prstGeom>
        </p:spPr>
        <p:txBody>
          <a:bodyPr vert="horz" lIns="91440" tIns="45720" rIns="91440" bIns="45720" rtlCol="0" anchor="ctr"/>
          <a:lstStyle>
            <a:lvl1pPr algn="r">
              <a:defRPr sz="1400">
                <a:solidFill>
                  <a:schemeClr val="bg1"/>
                </a:solidFill>
              </a:defRPr>
            </a:lvl1pPr>
          </a:lstStyle>
          <a:p>
            <a:fld id="{B41F42F8-25E4-4D1B-BD30-C90591184289}" type="slidenum">
              <a:rPr lang="en-US" smtClean="0"/>
              <a:pPr/>
              <a:t>‹#›</a:t>
            </a:fld>
            <a:endParaRPr lang="en-US"/>
          </a:p>
        </p:txBody>
      </p:sp>
      <p:pic>
        <p:nvPicPr>
          <p:cNvPr id="9" name="Picture 8"/>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900113" y="6500813"/>
            <a:ext cx="384025" cy="245776"/>
          </a:xfrm>
          <a:prstGeom prst="rect">
            <a:avLst/>
          </a:prstGeom>
        </p:spPr>
      </p:pic>
    </p:spTree>
    <p:extLst>
      <p:ext uri="{BB962C8B-B14F-4D97-AF65-F5344CB8AC3E}">
        <p14:creationId xmlns:p14="http://schemas.microsoft.com/office/powerpoint/2010/main" val="1218405586"/>
      </p:ext>
    </p:extLst>
  </p:cSld>
  <p:clrMap bg1="lt1" tx1="dk1" bg2="lt2" tx2="dk2" accent1="accent1" accent2="accent2" accent3="accent3" accent4="accent4" accent5="accent5" accent6="accent6" hlink="hlink" folHlink="folHlink"/>
  <p:sldLayoutIdLst>
    <p:sldLayoutId id="2147483662" r:id="rId1"/>
    <p:sldLayoutId id="2147483661" r:id="rId2"/>
    <p:sldLayoutId id="2147483650" r:id="rId3"/>
    <p:sldLayoutId id="2147483665" r:id="rId4"/>
    <p:sldLayoutId id="2147483664"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7" r:id="rId14"/>
    <p:sldLayoutId id="2147483691" r:id="rId15"/>
  </p:sldLayoutIdLst>
  <p:hf hdr="0" ftr="0" dt="0"/>
  <p:txStyles>
    <p:titleStyle>
      <a:lvl1pPr algn="l" defTabSz="914400" rtl="0" eaLnBrk="1" latinLnBrk="0" hangingPunct="1">
        <a:lnSpc>
          <a:spcPct val="90000"/>
        </a:lnSpc>
        <a:spcBef>
          <a:spcPct val="0"/>
        </a:spcBef>
        <a:buNone/>
        <a:defRPr sz="5400" b="1"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600" b="0" kern="1200">
          <a:solidFill>
            <a:schemeClr val="bg2"/>
          </a:solidFill>
          <a:latin typeface="+mn-lt"/>
          <a:ea typeface="+mn-ea"/>
          <a:cs typeface="+mn-cs"/>
        </a:defRPr>
      </a:lvl1pPr>
      <a:lvl2pPr marL="177800" indent="-1778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74295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2116" y="6345936"/>
            <a:ext cx="12192000" cy="512064"/>
          </a:xfrm>
          <a:prstGeom prst="rect">
            <a:avLst/>
          </a:prstGeom>
          <a:gradFill flip="none" rotWithShape="1">
            <a:gsLst>
              <a:gs pos="0">
                <a:schemeClr val="tx2"/>
              </a:gs>
              <a:gs pos="50000">
                <a:schemeClr val="accent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prstClr val="white"/>
              </a:solidFill>
            </a:endParaRPr>
          </a:p>
        </p:txBody>
      </p:sp>
      <p:pic>
        <p:nvPicPr>
          <p:cNvPr id="11" name="Picture 2" descr="\\.psf\Home\Desktop\Intel.png"/>
          <p:cNvPicPr>
            <a:picLocks noChangeAspect="1" noChangeArrowheads="1"/>
          </p:cNvPicPr>
          <p:nvPr/>
        </p:nvPicPr>
        <p:blipFill>
          <a:blip r:embed="rId23" cstate="screen">
            <a:extLst>
              <a:ext uri="{28A0092B-C50C-407E-A947-70E740481C1C}">
                <a14:useLocalDpi xmlns:a14="http://schemas.microsoft.com/office/drawing/2010/main" val="0"/>
              </a:ext>
            </a:extLst>
          </a:blip>
          <a:srcRect/>
          <a:stretch>
            <a:fillRect/>
          </a:stretch>
        </p:blipFill>
        <p:spPr bwMode="auto">
          <a:xfrm>
            <a:off x="10986554" y="6440786"/>
            <a:ext cx="485781" cy="320175"/>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a:off x="11624735" y="6432680"/>
            <a:ext cx="3175" cy="316992"/>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607484" y="413507"/>
            <a:ext cx="10972800" cy="1158240"/>
          </a:xfrm>
          <a:prstGeom prst="rect">
            <a:avLst/>
          </a:prstGeom>
        </p:spPr>
        <p:txBody>
          <a:bodyPr vert="horz" lIns="0" tIns="0" rIns="0" bIns="0" rtlCol="0" anchor="t" anchorCtr="0">
            <a:noAutofit/>
          </a:bodyPr>
          <a:lstStyle/>
          <a:p>
            <a:r>
              <a:rPr lang="en-US" dirty="0" smtClean="0"/>
              <a:t>28pt Intel Clear Headline</a:t>
            </a:r>
            <a:endParaRPr lang="en-US" dirty="0"/>
          </a:p>
        </p:txBody>
      </p:sp>
      <p:sp>
        <p:nvSpPr>
          <p:cNvPr id="3" name="Text Placeholder 2"/>
          <p:cNvSpPr>
            <a:spLocks noGrp="1"/>
          </p:cNvSpPr>
          <p:nvPr>
            <p:ph type="body" idx="1"/>
          </p:nvPr>
        </p:nvSpPr>
        <p:spPr>
          <a:xfrm>
            <a:off x="607484" y="1604434"/>
            <a:ext cx="10970683" cy="4567767"/>
          </a:xfrm>
          <a:prstGeom prst="rect">
            <a:avLst/>
          </a:prstGeom>
        </p:spPr>
        <p:txBody>
          <a:bodyPr vert="horz" lIns="0" tIns="0" rIns="0" bIns="0" rtlCol="0">
            <a:noAutofit/>
          </a:bodyPr>
          <a:lstStyle/>
          <a:p>
            <a:pPr lvl="0"/>
            <a:r>
              <a:rPr lang="en-US" dirty="0" smtClean="0"/>
              <a:t>18pt Intel Clear body text</a:t>
            </a:r>
          </a:p>
          <a:p>
            <a:pPr lvl="1"/>
            <a:r>
              <a:rPr lang="en-US" dirty="0" smtClean="0"/>
              <a:t>16pt Intel Clear bullet one</a:t>
            </a:r>
          </a:p>
          <a:p>
            <a:pPr lvl="2"/>
            <a:r>
              <a:rPr lang="en-US" dirty="0" smtClean="0"/>
              <a:t>16pt Intel Clear sub-bullet</a:t>
            </a:r>
          </a:p>
          <a:p>
            <a:pPr lvl="3"/>
            <a:r>
              <a:rPr lang="en-US" dirty="0" err="1" smtClean="0"/>
              <a:t>14pt</a:t>
            </a:r>
            <a:r>
              <a:rPr lang="en-US" dirty="0" smtClean="0"/>
              <a:t> Intel Clear fourth level</a:t>
            </a:r>
          </a:p>
          <a:p>
            <a:pPr lvl="4"/>
            <a:r>
              <a:rPr lang="en-US" dirty="0" err="1" smtClean="0"/>
              <a:t>14pt</a:t>
            </a:r>
            <a:r>
              <a:rPr lang="en-US" dirty="0" smtClean="0"/>
              <a:t> Intel Clear fifth level</a:t>
            </a:r>
            <a:endParaRPr lang="en-US" dirty="0"/>
          </a:p>
        </p:txBody>
      </p:sp>
      <p:sp>
        <p:nvSpPr>
          <p:cNvPr id="5"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pPr defTabSz="609585"/>
            <a:endParaRPr lang="en-US" dirty="0">
              <a:solidFill>
                <a:prstClr val="white"/>
              </a:solidFill>
            </a:endParaRPr>
          </a:p>
        </p:txBody>
      </p:sp>
      <p:sp>
        <p:nvSpPr>
          <p:cNvPr id="6" name="Slide Number Placeholder 5"/>
          <p:cNvSpPr>
            <a:spLocks noGrp="1"/>
          </p:cNvSpPr>
          <p:nvPr>
            <p:ph type="sldNum" sz="quarter" idx="4"/>
          </p:nvPr>
        </p:nvSpPr>
        <p:spPr>
          <a:xfrm>
            <a:off x="9163136" y="6432516"/>
            <a:ext cx="2844800" cy="365125"/>
          </a:xfrm>
          <a:prstGeom prst="rect">
            <a:avLst/>
          </a:prstGeom>
        </p:spPr>
        <p:txBody>
          <a:bodyPr vert="horz" lIns="0" tIns="0" rIns="0" bIns="0" rtlCol="0" anchor="ctr"/>
          <a:lstStyle>
            <a:lvl1pPr algn="r">
              <a:defRPr sz="1067">
                <a:solidFill>
                  <a:schemeClr val="bg1"/>
                </a:solidFill>
                <a:latin typeface="+mn-lt"/>
                <a:cs typeface="Intel Clear Light" panose="020B0404020203020204" pitchFamily="34" charset="0"/>
              </a:defRPr>
            </a:lvl1pPr>
          </a:lstStyle>
          <a:p>
            <a:pPr defTabSz="609585"/>
            <a:fld id="{EE2556C5-CE8C-6547-B838-EA80C61A4AF7}" type="slidenum">
              <a:rPr lang="en-US" smtClean="0">
                <a:solidFill>
                  <a:prstClr val="white"/>
                </a:solidFill>
              </a:rPr>
              <a:pPr defTabSz="609585"/>
              <a:t>‹#›</a:t>
            </a:fld>
            <a:endParaRPr lang="en-US" dirty="0">
              <a:solidFill>
                <a:prstClr val="white"/>
              </a:solidFill>
            </a:endParaRPr>
          </a:p>
        </p:txBody>
      </p:sp>
    </p:spTree>
    <p:extLst>
      <p:ext uri="{BB962C8B-B14F-4D97-AF65-F5344CB8AC3E}">
        <p14:creationId xmlns:p14="http://schemas.microsoft.com/office/powerpoint/2010/main" val="82112558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Lst>
  <p:timing>
    <p:tnLst>
      <p:par>
        <p:cTn id="1" dur="indefinite" restart="never" nodeType="tmRoot"/>
      </p:par>
    </p:tnLst>
  </p:timing>
  <p:hf hdr="0" ftr="0" dt="0"/>
  <p:txStyles>
    <p:titleStyle>
      <a:lvl1pPr algn="l" defTabSz="609585" rtl="0" eaLnBrk="1" latinLnBrk="0" hangingPunct="1">
        <a:lnSpc>
          <a:spcPct val="100000"/>
        </a:lnSpc>
        <a:spcBef>
          <a:spcPct val="0"/>
        </a:spcBef>
        <a:buNone/>
        <a:defRPr sz="3733" b="0" i="0" kern="1200" spc="0" baseline="0">
          <a:solidFill>
            <a:srgbClr val="003C71"/>
          </a:solidFill>
          <a:latin typeface="Intel Clear"/>
          <a:ea typeface="Intel Clear Light" panose="020B0404020203020204" pitchFamily="34" charset="0"/>
          <a:cs typeface="Intel Clear"/>
        </a:defRPr>
      </a:lvl1pPr>
    </p:titleStyle>
    <p:bodyStyle>
      <a:lvl1pPr marL="0" indent="0" algn="l" defTabSz="609585" rtl="0" eaLnBrk="1" latinLnBrk="0" hangingPunct="1">
        <a:spcBef>
          <a:spcPts val="1600"/>
        </a:spcBef>
        <a:spcAft>
          <a:spcPts val="0"/>
        </a:spcAft>
        <a:buFont typeface="Wingdings" panose="05000000000000000000" pitchFamily="2" charset="2"/>
        <a:buNone/>
        <a:defRPr sz="2400" b="0" kern="1200">
          <a:solidFill>
            <a:srgbClr val="0071C5"/>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133" kern="1200" baseline="0">
          <a:solidFill>
            <a:srgbClr val="003C71"/>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rgbClr val="003C71"/>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867" kern="1200">
          <a:solidFill>
            <a:srgbClr val="003C71"/>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rgbClr val="003C71"/>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4.xml"/><Relationship Id="rId1" Type="http://schemas.openxmlformats.org/officeDocument/2006/relationships/tags" Target="../tags/tag6.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hyperlink" Target="http://www.supermicro.com/products/motherboard/Xeon/C600/X10DRH-i.cfm" TargetMode="External"/><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hyperlink" Target="http://www.dpdk.org/browse/dpdk/snapshot/dpdk-2.2.0.tar.gz"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28.png"/><Relationship Id="rId5" Type="http://schemas.openxmlformats.org/officeDocument/2006/relationships/image" Target="../media/image27.emf"/><Relationship Id="rId4" Type="http://schemas.openxmlformats.org/officeDocument/2006/relationships/package" Target="../embeddings/Microsoft_Visio_Drawing1.vsdx"/></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chart" Target="../charts/chart1.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hyperlink" Target="http://openvswitch.org/" TargetMode="External"/><Relationship Id="rId4" Type="http://schemas.openxmlformats.org/officeDocument/2006/relationships/image" Target="../media/image14.jpe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hyperlink" Target="http://dpdk.org/doc/guides-2.2/linux_gsg/nic_perf_intel_platform.html" TargetMode="External"/><Relationship Id="rId2" Type="http://schemas.openxmlformats.org/officeDocument/2006/relationships/hyperlink" Target="https://download.01.org/packet-processing/ONPS2.1/Intel_ONP_Release_2.1_Performance_Test_Report_Rev1.0.pdf" TargetMode="External"/><Relationship Id="rId1" Type="http://schemas.openxmlformats.org/officeDocument/2006/relationships/slideLayout" Target="../slideLayouts/slideLayout3.xml"/><Relationship Id="rId5" Type="http://schemas.openxmlformats.org/officeDocument/2006/relationships/hyperlink" Target="https://github.com/openvswitch/ovs/blob/master/INSTALL.DPDK-ADVANCED.md" TargetMode="External"/><Relationship Id="rId4" Type="http://schemas.openxmlformats.org/officeDocument/2006/relationships/hyperlink" Target="http://openvswitch.org/support/dist-docs-2.5/"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www.intel.com/performance"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tags" Target="../tags/tag1.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5.xml"/><Relationship Id="rId1" Type="http://schemas.openxmlformats.org/officeDocument/2006/relationships/tags" Target="../tags/tag2.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3.png"/><Relationship Id="rId2" Type="http://schemas.openxmlformats.org/officeDocument/2006/relationships/slideLayout" Target="../slideLayouts/slideLayout14.xml"/><Relationship Id="rId1" Type="http://schemas.openxmlformats.org/officeDocument/2006/relationships/tags" Target="../tags/tag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diagramQuickStyle" Target="../diagrams/quickStyle2.xml"/><Relationship Id="rId3" Type="http://schemas.openxmlformats.org/officeDocument/2006/relationships/notesSlide" Target="../notesSlides/notesSlide7.xml"/><Relationship Id="rId7" Type="http://schemas.openxmlformats.org/officeDocument/2006/relationships/diagramLayout" Target="../diagrams/layout1.xml"/><Relationship Id="rId12" Type="http://schemas.openxmlformats.org/officeDocument/2006/relationships/diagramLayout" Target="../diagrams/layout2.xml"/><Relationship Id="rId2" Type="http://schemas.openxmlformats.org/officeDocument/2006/relationships/slideLayout" Target="../slideLayouts/slideLayout35.xml"/><Relationship Id="rId1" Type="http://schemas.openxmlformats.org/officeDocument/2006/relationships/tags" Target="../tags/tag4.xml"/><Relationship Id="rId6" Type="http://schemas.openxmlformats.org/officeDocument/2006/relationships/diagramData" Target="../diagrams/data1.xml"/><Relationship Id="rId11" Type="http://schemas.openxmlformats.org/officeDocument/2006/relationships/diagramData" Target="../diagrams/data2.xml"/><Relationship Id="rId5" Type="http://schemas.openxmlformats.org/officeDocument/2006/relationships/image" Target="../media/image21.png"/><Relationship Id="rId15" Type="http://schemas.microsoft.com/office/2007/relationships/diagramDrawing" Target="../diagrams/drawing2.xml"/><Relationship Id="rId10" Type="http://schemas.microsoft.com/office/2007/relationships/diagramDrawing" Target="../diagrams/drawing1.xml"/><Relationship Id="rId4" Type="http://schemas.openxmlformats.org/officeDocument/2006/relationships/image" Target="../media/image20.emf"/><Relationship Id="rId9" Type="http://schemas.openxmlformats.org/officeDocument/2006/relationships/diagramColors" Target="../diagrams/colors1.xml"/><Relationship Id="rId14" Type="http://schemas.openxmlformats.org/officeDocument/2006/relationships/diagramColors" Target="../diagrams/colors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5.xml"/><Relationship Id="rId1" Type="http://schemas.openxmlformats.org/officeDocument/2006/relationships/tags" Target="../tags/tag5.xml"/><Relationship Id="rId5" Type="http://schemas.microsoft.com/office/2007/relationships/hdphoto" Target="../media/hdphoto1.wdp"/><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open </a:t>
            </a:r>
            <a:r>
              <a:rPr lang="en-US" dirty="0" err="1"/>
              <a:t>vswitch</a:t>
            </a:r>
            <a:r>
              <a:rPr lang="en-US" dirty="0"/>
              <a:t> </a:t>
            </a:r>
            <a:r>
              <a:rPr lang="en-US" dirty="0" smtClean="0"/>
              <a:t>with DPDK:</a:t>
            </a:r>
            <a:br>
              <a:rPr lang="en-US" dirty="0" smtClean="0"/>
            </a:br>
            <a:r>
              <a:rPr lang="en-US" sz="8000" dirty="0" smtClean="0"/>
              <a:t>architecture and performance</a:t>
            </a:r>
            <a:endParaRPr lang="en-US" sz="8000" dirty="0"/>
          </a:p>
        </p:txBody>
      </p:sp>
      <p:sp>
        <p:nvSpPr>
          <p:cNvPr id="3" name="Subtitle 2"/>
          <p:cNvSpPr>
            <a:spLocks noGrp="1"/>
          </p:cNvSpPr>
          <p:nvPr>
            <p:ph type="subTitle" idx="1"/>
          </p:nvPr>
        </p:nvSpPr>
        <p:spPr/>
        <p:txBody>
          <a:bodyPr/>
          <a:lstStyle/>
          <a:p>
            <a:r>
              <a:rPr lang="en-US" b="1" dirty="0" smtClean="0"/>
              <a:t>July 11, 2016</a:t>
            </a:r>
          </a:p>
          <a:p>
            <a:r>
              <a:rPr lang="en-US" b="1" dirty="0" smtClean="0"/>
              <a:t>Irene Liew</a:t>
            </a:r>
          </a:p>
          <a:p>
            <a:endParaRPr lang="en-US" b="1" dirty="0"/>
          </a:p>
        </p:txBody>
      </p:sp>
    </p:spTree>
    <p:extLst>
      <p:ext uri="{BB962C8B-B14F-4D97-AF65-F5344CB8AC3E}">
        <p14:creationId xmlns:p14="http://schemas.microsoft.com/office/powerpoint/2010/main" val="18926324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2675" y="100224"/>
            <a:ext cx="10972800" cy="640080"/>
          </a:xfrm>
        </p:spPr>
        <p:txBody>
          <a:bodyPr>
            <a:normAutofit/>
          </a:bodyPr>
          <a:lstStyle/>
          <a:p>
            <a:pPr fontAlgn="base">
              <a:lnSpc>
                <a:spcPts val="3467"/>
              </a:lnSpc>
              <a:spcAft>
                <a:spcPct val="0"/>
              </a:spcAft>
            </a:pPr>
            <a:r>
              <a:rPr lang="en-US" sz="4400" dirty="0"/>
              <a:t>Open </a:t>
            </a:r>
            <a:r>
              <a:rPr lang="en-US" sz="4400" dirty="0" err="1"/>
              <a:t>vSwitch</a:t>
            </a:r>
            <a:r>
              <a:rPr lang="en-US" sz="4400" dirty="0"/>
              <a:t>® with DPDK Processing </a:t>
            </a:r>
            <a:r>
              <a:rPr lang="en-US" sz="4400" dirty="0" smtClean="0"/>
              <a:t>Pipeline: OPENFLOW </a:t>
            </a:r>
            <a:endParaRPr lang="en-US" sz="4400" dirty="0"/>
          </a:p>
        </p:txBody>
      </p:sp>
      <p:pic>
        <p:nvPicPr>
          <p:cNvPr id="23" name="Picture 22"/>
          <p:cNvPicPr>
            <a:picLocks noChangeAspect="1"/>
          </p:cNvPicPr>
          <p:nvPr/>
        </p:nvPicPr>
        <p:blipFill>
          <a:blip r:embed="rId4"/>
          <a:stretch>
            <a:fillRect/>
          </a:stretch>
        </p:blipFill>
        <p:spPr>
          <a:xfrm>
            <a:off x="639415" y="740304"/>
            <a:ext cx="10419319" cy="5804776"/>
          </a:xfrm>
          <a:prstGeom prst="rect">
            <a:avLst/>
          </a:prstGeom>
        </p:spPr>
      </p:pic>
    </p:spTree>
    <p:custDataLst>
      <p:tags r:id="rId1"/>
    </p:custDataLst>
    <p:extLst>
      <p:ext uri="{BB962C8B-B14F-4D97-AF65-F5344CB8AC3E}">
        <p14:creationId xmlns:p14="http://schemas.microsoft.com/office/powerpoint/2010/main" val="6430217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OVS 2.5.0 Summary</a:t>
            </a:r>
            <a:endParaRPr lang="en-US" dirty="0"/>
          </a:p>
        </p:txBody>
      </p:sp>
      <p:sp>
        <p:nvSpPr>
          <p:cNvPr id="5" name="Text Placeholder 4"/>
          <p:cNvSpPr>
            <a:spLocks noGrp="1"/>
          </p:cNvSpPr>
          <p:nvPr>
            <p:ph type="body" idx="1"/>
          </p:nvPr>
        </p:nvSpPr>
        <p:spPr/>
        <p:txBody>
          <a:bodyPr/>
          <a:lstStyle/>
          <a:p>
            <a:endParaRPr lang="en-US"/>
          </a:p>
        </p:txBody>
      </p:sp>
    </p:spTree>
    <p:custDataLst>
      <p:tags r:id="rId1"/>
    </p:custDataLst>
    <p:extLst>
      <p:ext uri="{BB962C8B-B14F-4D97-AF65-F5344CB8AC3E}">
        <p14:creationId xmlns:p14="http://schemas.microsoft.com/office/powerpoint/2010/main" val="21612191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Supported features</a:t>
            </a:r>
            <a:endParaRPr lang="en-US" dirty="0"/>
          </a:p>
        </p:txBody>
      </p:sp>
      <p:sp>
        <p:nvSpPr>
          <p:cNvPr id="3" name="Content Placeholder 2"/>
          <p:cNvSpPr>
            <a:spLocks noGrp="1"/>
          </p:cNvSpPr>
          <p:nvPr>
            <p:ph idx="1"/>
          </p:nvPr>
        </p:nvSpPr>
        <p:spPr/>
        <p:txBody>
          <a:bodyPr>
            <a:normAutofit/>
          </a:bodyPr>
          <a:lstStyle/>
          <a:p>
            <a:pPr marL="285750" indent="-285750">
              <a:buFont typeface="Arial" panose="020B0604020202020204" pitchFamily="34" charset="0"/>
              <a:buChar char="•"/>
            </a:pPr>
            <a:r>
              <a:rPr lang="en-US" sz="2400" dirty="0" err="1" smtClean="0"/>
              <a:t>Vhost</a:t>
            </a:r>
            <a:r>
              <a:rPr lang="en-US" sz="2400" dirty="0" smtClean="0"/>
              <a:t> multi-queue </a:t>
            </a:r>
            <a:r>
              <a:rPr lang="en-US" sz="2400" dirty="0" smtClean="0"/>
              <a:t>feature:</a:t>
            </a:r>
          </a:p>
          <a:p>
            <a:pPr marL="742950" lvl="2" indent="-285750"/>
            <a:r>
              <a:rPr lang="en-US" sz="2400" dirty="0" smtClean="0"/>
              <a:t>Multi-queue </a:t>
            </a:r>
            <a:r>
              <a:rPr lang="en-US" sz="2400" dirty="0"/>
              <a:t>support to </a:t>
            </a:r>
            <a:r>
              <a:rPr lang="en-US" sz="2400" dirty="0" err="1"/>
              <a:t>vhost</a:t>
            </a:r>
            <a:r>
              <a:rPr lang="en-US" sz="2400" dirty="0"/>
              <a:t>-user for the DPDK </a:t>
            </a:r>
            <a:r>
              <a:rPr lang="en-US" sz="2400" dirty="0" err="1" smtClean="0"/>
              <a:t>datapath</a:t>
            </a:r>
            <a:r>
              <a:rPr lang="en-US" sz="2400" dirty="0" smtClean="0"/>
              <a:t> (DPDK-2.2.0 and newer).</a:t>
            </a:r>
          </a:p>
          <a:p>
            <a:pPr marL="742950" lvl="2" indent="-285750"/>
            <a:r>
              <a:rPr lang="en-US" sz="2400" smtClean="0"/>
              <a:t>QEMU-2.5.0 </a:t>
            </a:r>
            <a:r>
              <a:rPr lang="en-US" sz="2400" dirty="0" smtClean="0"/>
              <a:t>and newer versions required for multi-queue </a:t>
            </a:r>
            <a:r>
              <a:rPr lang="en-US" sz="2400" dirty="0" smtClean="0"/>
              <a:t>support</a:t>
            </a:r>
            <a:endParaRPr lang="en-US" sz="2400" dirty="0" smtClean="0"/>
          </a:p>
        </p:txBody>
      </p:sp>
      <p:sp>
        <p:nvSpPr>
          <p:cNvPr id="4" name="Slide Number Placeholder 3"/>
          <p:cNvSpPr>
            <a:spLocks noGrp="1"/>
          </p:cNvSpPr>
          <p:nvPr>
            <p:ph type="sldNum" sz="quarter" idx="12"/>
          </p:nvPr>
        </p:nvSpPr>
        <p:spPr/>
        <p:txBody>
          <a:bodyPr/>
          <a:lstStyle/>
          <a:p>
            <a:fld id="{B41F42F8-25E4-4D1B-BD30-C90591184289}" type="slidenum">
              <a:rPr lang="en-US" smtClean="0"/>
              <a:t>12</a:t>
            </a:fld>
            <a:endParaRPr lang="en-US"/>
          </a:p>
        </p:txBody>
      </p:sp>
    </p:spTree>
    <p:extLst>
      <p:ext uri="{BB962C8B-B14F-4D97-AF65-F5344CB8AC3E}">
        <p14:creationId xmlns:p14="http://schemas.microsoft.com/office/powerpoint/2010/main" val="10387954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a:spLocks noChangeArrowheads="1"/>
          </p:cNvSpPr>
          <p:nvPr/>
        </p:nvSpPr>
        <p:spPr bwMode="auto">
          <a:xfrm>
            <a:off x="609601" y="871701"/>
            <a:ext cx="3064593" cy="1928764"/>
          </a:xfrm>
          <a:prstGeom prst="roundRect">
            <a:avLst>
              <a:gd name="adj" fmla="val 16667"/>
            </a:avLst>
          </a:prstGeom>
          <a:solidFill>
            <a:schemeClr val="bg1">
              <a:lumMod val="75000"/>
            </a:schemeClr>
          </a:solidFill>
          <a:ln/>
        </p:spPr>
        <p:style>
          <a:lnRef idx="2">
            <a:schemeClr val="dk1"/>
          </a:lnRef>
          <a:fillRef idx="1">
            <a:schemeClr val="lt1"/>
          </a:fillRef>
          <a:effectRef idx="0">
            <a:schemeClr val="dk1"/>
          </a:effectRef>
          <a:fontRef idx="minor">
            <a:schemeClr val="dk1"/>
          </a:fontRef>
        </p:style>
        <p:txBody>
          <a:bodyPr lIns="37399" tIns="0" rIns="37399" bIns="0" spcCol="1512" anchor="t" anchorCtr="1"/>
          <a:lstStyle/>
          <a:p>
            <a:pPr algn="ctr" defTabSz="436301">
              <a:lnSpc>
                <a:spcPct val="90000"/>
              </a:lnSpc>
              <a:spcBef>
                <a:spcPts val="188"/>
              </a:spcBef>
              <a:spcAft>
                <a:spcPts val="188"/>
              </a:spcAft>
              <a:buClr>
                <a:prstClr val="black"/>
              </a:buClr>
              <a:defRPr/>
            </a:pPr>
            <a:r>
              <a:rPr lang="en-GB" altLang="en-US" b="1" kern="0" dirty="0">
                <a:solidFill>
                  <a:schemeClr val="tx1"/>
                </a:solidFill>
                <a:cs typeface="Arial"/>
              </a:rPr>
              <a:t>VM</a:t>
            </a:r>
            <a:endParaRPr lang="en-US" altLang="en-US" b="1" kern="0" dirty="0">
              <a:solidFill>
                <a:schemeClr val="tx1"/>
              </a:solidFill>
              <a:cs typeface="Arial"/>
            </a:endParaRPr>
          </a:p>
        </p:txBody>
      </p:sp>
      <p:sp>
        <p:nvSpPr>
          <p:cNvPr id="7" name="Rounded Rectangle 5"/>
          <p:cNvSpPr>
            <a:spLocks noChangeArrowheads="1"/>
          </p:cNvSpPr>
          <p:nvPr/>
        </p:nvSpPr>
        <p:spPr bwMode="auto">
          <a:xfrm>
            <a:off x="786547" y="1832992"/>
            <a:ext cx="2549992" cy="894219"/>
          </a:xfrm>
          <a:prstGeom prst="roundRect">
            <a:avLst>
              <a:gd name="adj" fmla="val 16667"/>
            </a:avLst>
          </a:prstGeom>
          <a:solidFill>
            <a:schemeClr val="accent1">
              <a:lumMod val="40000"/>
              <a:lumOff val="60000"/>
            </a:schemeClr>
          </a:solidFill>
          <a:ln/>
        </p:spPr>
        <p:style>
          <a:lnRef idx="2">
            <a:schemeClr val="dk1"/>
          </a:lnRef>
          <a:fillRef idx="1">
            <a:schemeClr val="lt1"/>
          </a:fillRef>
          <a:effectRef idx="0">
            <a:schemeClr val="dk1"/>
          </a:effectRef>
          <a:fontRef idx="minor">
            <a:schemeClr val="dk1"/>
          </a:fontRef>
        </p:style>
        <p:txBody>
          <a:bodyPr lIns="37399" tIns="0" rIns="37399" bIns="0" spcCol="1512" anchor="t" anchorCtr="1"/>
          <a:lstStyle/>
          <a:p>
            <a:pPr algn="ctr" defTabSz="436301">
              <a:lnSpc>
                <a:spcPct val="90000"/>
              </a:lnSpc>
              <a:spcBef>
                <a:spcPts val="188"/>
              </a:spcBef>
              <a:spcAft>
                <a:spcPts val="188"/>
              </a:spcAft>
              <a:buClr>
                <a:prstClr val="black"/>
              </a:buClr>
              <a:defRPr/>
            </a:pPr>
            <a:r>
              <a:rPr lang="en-GB" altLang="en-US" b="1" kern="0" dirty="0" err="1">
                <a:solidFill>
                  <a:schemeClr val="tx1"/>
                </a:solidFill>
                <a:cs typeface="Arial"/>
              </a:rPr>
              <a:t>vNic</a:t>
            </a:r>
            <a:r>
              <a:rPr lang="en-GB" altLang="en-US" b="1" kern="0" dirty="0">
                <a:solidFill>
                  <a:schemeClr val="tx1"/>
                </a:solidFill>
                <a:cs typeface="Arial"/>
              </a:rPr>
              <a:t> </a:t>
            </a:r>
            <a:endParaRPr lang="en-US" altLang="en-US" b="1" kern="0" dirty="0">
              <a:solidFill>
                <a:schemeClr val="tx1"/>
              </a:solidFill>
              <a:cs typeface="Arial"/>
            </a:endParaRPr>
          </a:p>
        </p:txBody>
      </p:sp>
      <p:sp>
        <p:nvSpPr>
          <p:cNvPr id="8" name="Rounded Rectangle 7"/>
          <p:cNvSpPr/>
          <p:nvPr/>
        </p:nvSpPr>
        <p:spPr>
          <a:xfrm>
            <a:off x="625008" y="3068765"/>
            <a:ext cx="3027937" cy="1334787"/>
          </a:xfrm>
          <a:prstGeom prst="roundRect">
            <a:avLst/>
          </a:prstGeom>
          <a:solidFill>
            <a:schemeClr val="bg1">
              <a:lumMod val="8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GB" b="1" dirty="0" err="1">
                <a:solidFill>
                  <a:schemeClr val="tx1"/>
                </a:solidFill>
              </a:rPr>
              <a:t>vSwitch</a:t>
            </a:r>
            <a:endParaRPr lang="en-US" b="1" dirty="0">
              <a:solidFill>
                <a:schemeClr val="tx1"/>
              </a:solidFill>
            </a:endParaRPr>
          </a:p>
        </p:txBody>
      </p:sp>
      <p:sp>
        <p:nvSpPr>
          <p:cNvPr id="10" name="TextBox 9"/>
          <p:cNvSpPr txBox="1"/>
          <p:nvPr/>
        </p:nvSpPr>
        <p:spPr>
          <a:xfrm>
            <a:off x="1917253" y="3963840"/>
            <a:ext cx="1673525" cy="206616"/>
          </a:xfrm>
          <a:prstGeom prst="rect">
            <a:avLst/>
          </a:prstGeom>
          <a:noFill/>
        </p:spPr>
        <p:txBody>
          <a:bodyPr vert="horz" wrap="square" lIns="0" tIns="0" rIns="0" bIns="0" rtlCol="0">
            <a:noAutofit/>
          </a:bodyPr>
          <a:lstStyle/>
          <a:p>
            <a:endParaRPr lang="en-US" sz="1100" i="1" dirty="0">
              <a:solidFill>
                <a:schemeClr val="bg1"/>
              </a:solidFill>
            </a:endParaRPr>
          </a:p>
          <a:p>
            <a:endParaRPr lang="en-US" sz="1100" dirty="0">
              <a:solidFill>
                <a:schemeClr val="bg1"/>
              </a:solidFill>
            </a:endParaRPr>
          </a:p>
        </p:txBody>
      </p:sp>
      <p:sp>
        <p:nvSpPr>
          <p:cNvPr id="11" name="Rounded Rectangle 5"/>
          <p:cNvSpPr>
            <a:spLocks noChangeArrowheads="1"/>
          </p:cNvSpPr>
          <p:nvPr/>
        </p:nvSpPr>
        <p:spPr bwMode="auto">
          <a:xfrm>
            <a:off x="835211" y="3244379"/>
            <a:ext cx="444289" cy="562875"/>
          </a:xfrm>
          <a:prstGeom prst="roundRect">
            <a:avLst>
              <a:gd name="adj" fmla="val 16667"/>
            </a:avLst>
          </a:prstGeom>
          <a:solidFill>
            <a:schemeClr val="bg2"/>
          </a:solidFill>
          <a:ln/>
        </p:spPr>
        <p:style>
          <a:lnRef idx="2">
            <a:schemeClr val="dk1"/>
          </a:lnRef>
          <a:fillRef idx="1">
            <a:schemeClr val="lt1"/>
          </a:fillRef>
          <a:effectRef idx="0">
            <a:schemeClr val="dk1"/>
          </a:effectRef>
          <a:fontRef idx="minor">
            <a:schemeClr val="dk1"/>
          </a:fontRef>
        </p:style>
        <p:txBody>
          <a:bodyPr lIns="37399" tIns="0" rIns="37399" bIns="0" spcCol="1512" anchor="b" anchorCtr="1"/>
          <a:lstStyle/>
          <a:p>
            <a:pPr algn="ctr" defTabSz="436301">
              <a:lnSpc>
                <a:spcPct val="90000"/>
              </a:lnSpc>
              <a:spcBef>
                <a:spcPts val="188"/>
              </a:spcBef>
              <a:spcAft>
                <a:spcPts val="188"/>
              </a:spcAft>
              <a:buClr>
                <a:prstClr val="black"/>
              </a:buClr>
              <a:defRPr/>
            </a:pPr>
            <a:r>
              <a:rPr lang="en-GB" altLang="en-US" sz="1100" b="1" kern="0" dirty="0">
                <a:solidFill>
                  <a:schemeClr val="bg1"/>
                </a:solidFill>
                <a:cs typeface="Arial"/>
              </a:rPr>
              <a:t>PMD 0</a:t>
            </a:r>
            <a:endParaRPr lang="en-US" altLang="en-US" sz="1100" b="1" kern="0" dirty="0">
              <a:solidFill>
                <a:schemeClr val="bg1"/>
              </a:solidFill>
              <a:cs typeface="Arial"/>
            </a:endParaRPr>
          </a:p>
        </p:txBody>
      </p:sp>
      <p:sp>
        <p:nvSpPr>
          <p:cNvPr id="12" name="Rounded Rectangle 11"/>
          <p:cNvSpPr/>
          <p:nvPr/>
        </p:nvSpPr>
        <p:spPr>
          <a:xfrm>
            <a:off x="648393" y="5002668"/>
            <a:ext cx="3053091" cy="1099977"/>
          </a:xfrm>
          <a:prstGeom prst="roundRect">
            <a:avLst/>
          </a:prstGeom>
          <a:solidFill>
            <a:schemeClr val="bg1">
              <a:lumMod val="8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GB" b="1" dirty="0">
                <a:solidFill>
                  <a:schemeClr val="tx1"/>
                </a:solidFill>
              </a:rPr>
              <a:t>NIC</a:t>
            </a:r>
            <a:endParaRPr lang="en-US" b="1" dirty="0">
              <a:solidFill>
                <a:schemeClr val="tx1"/>
              </a:solidFill>
            </a:endParaRPr>
          </a:p>
        </p:txBody>
      </p:sp>
      <p:sp>
        <p:nvSpPr>
          <p:cNvPr id="13" name="Rounded Rectangle 5"/>
          <p:cNvSpPr>
            <a:spLocks noChangeArrowheads="1"/>
          </p:cNvSpPr>
          <p:nvPr/>
        </p:nvSpPr>
        <p:spPr bwMode="auto">
          <a:xfrm>
            <a:off x="875411" y="2269052"/>
            <a:ext cx="194855" cy="368864"/>
          </a:xfrm>
          <a:prstGeom prst="roundRect">
            <a:avLst>
              <a:gd name="adj" fmla="val 16667"/>
            </a:avLst>
          </a:prstGeom>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lIns="37399" tIns="0" rIns="37399" bIns="0" spcCol="1512" anchor="ctr" anchorCtr="1"/>
          <a:lstStyle/>
          <a:p>
            <a:pPr algn="ctr" defTabSz="436301">
              <a:lnSpc>
                <a:spcPct val="90000"/>
              </a:lnSpc>
              <a:spcBef>
                <a:spcPts val="188"/>
              </a:spcBef>
              <a:spcAft>
                <a:spcPts val="188"/>
              </a:spcAft>
              <a:buClr>
                <a:prstClr val="black"/>
              </a:buClr>
              <a:defRPr/>
            </a:pPr>
            <a:r>
              <a:rPr lang="en-GB" altLang="en-US" sz="1000" b="1" kern="0" dirty="0">
                <a:solidFill>
                  <a:schemeClr val="tx1"/>
                </a:solidFill>
                <a:cs typeface="Arial"/>
              </a:rPr>
              <a:t>Rx</a:t>
            </a:r>
            <a:endParaRPr lang="en-US" altLang="en-US" sz="1000" b="1" kern="0" dirty="0">
              <a:solidFill>
                <a:schemeClr val="tx1"/>
              </a:solidFill>
              <a:cs typeface="Arial"/>
            </a:endParaRPr>
          </a:p>
        </p:txBody>
      </p:sp>
      <p:sp>
        <p:nvSpPr>
          <p:cNvPr id="14" name="Rounded Rectangle 5"/>
          <p:cNvSpPr>
            <a:spLocks noChangeArrowheads="1"/>
          </p:cNvSpPr>
          <p:nvPr/>
        </p:nvSpPr>
        <p:spPr bwMode="auto">
          <a:xfrm>
            <a:off x="1070266" y="2269052"/>
            <a:ext cx="194855" cy="368864"/>
          </a:xfrm>
          <a:prstGeom prst="roundRect">
            <a:avLst>
              <a:gd name="adj" fmla="val 16667"/>
            </a:avLst>
          </a:prstGeom>
          <a:solidFill>
            <a:schemeClr val="accent2">
              <a:lumMod val="60000"/>
              <a:lumOff val="40000"/>
            </a:schemeClr>
          </a:solidFill>
          <a:ln/>
        </p:spPr>
        <p:style>
          <a:lnRef idx="2">
            <a:schemeClr val="dk1"/>
          </a:lnRef>
          <a:fillRef idx="1">
            <a:schemeClr val="lt1"/>
          </a:fillRef>
          <a:effectRef idx="0">
            <a:schemeClr val="dk1"/>
          </a:effectRef>
          <a:fontRef idx="minor">
            <a:schemeClr val="dk1"/>
          </a:fontRef>
        </p:style>
        <p:txBody>
          <a:bodyPr lIns="37399" tIns="0" rIns="37399" bIns="0" spcCol="1512" anchor="ctr" anchorCtr="1"/>
          <a:lstStyle/>
          <a:p>
            <a:pPr algn="ctr" defTabSz="436301">
              <a:lnSpc>
                <a:spcPct val="90000"/>
              </a:lnSpc>
              <a:spcBef>
                <a:spcPts val="188"/>
              </a:spcBef>
              <a:spcAft>
                <a:spcPts val="188"/>
              </a:spcAft>
              <a:buClr>
                <a:prstClr val="black"/>
              </a:buClr>
              <a:defRPr/>
            </a:pPr>
            <a:r>
              <a:rPr lang="en-GB" altLang="en-US" sz="1000" b="1" kern="0" dirty="0" err="1">
                <a:solidFill>
                  <a:schemeClr val="tx1"/>
                </a:solidFill>
                <a:cs typeface="Arial"/>
              </a:rPr>
              <a:t>Tx</a:t>
            </a:r>
            <a:endParaRPr lang="en-US" altLang="en-US" sz="1000" b="1" kern="0" dirty="0">
              <a:solidFill>
                <a:schemeClr val="tx1"/>
              </a:solidFill>
              <a:cs typeface="Arial"/>
            </a:endParaRPr>
          </a:p>
        </p:txBody>
      </p:sp>
      <p:sp>
        <p:nvSpPr>
          <p:cNvPr id="15" name="Rounded Rectangle 5"/>
          <p:cNvSpPr>
            <a:spLocks noChangeArrowheads="1"/>
          </p:cNvSpPr>
          <p:nvPr/>
        </p:nvSpPr>
        <p:spPr bwMode="auto">
          <a:xfrm>
            <a:off x="1490801" y="2269052"/>
            <a:ext cx="194855" cy="368864"/>
          </a:xfrm>
          <a:prstGeom prst="roundRect">
            <a:avLst>
              <a:gd name="adj" fmla="val 16667"/>
            </a:avLst>
          </a:prstGeom>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lIns="37399" tIns="0" rIns="37399" bIns="0" spcCol="1512" anchor="ctr" anchorCtr="1"/>
          <a:lstStyle/>
          <a:p>
            <a:pPr algn="ctr" defTabSz="436301">
              <a:lnSpc>
                <a:spcPct val="90000"/>
              </a:lnSpc>
              <a:spcBef>
                <a:spcPts val="188"/>
              </a:spcBef>
              <a:spcAft>
                <a:spcPts val="188"/>
              </a:spcAft>
              <a:buClr>
                <a:prstClr val="black"/>
              </a:buClr>
              <a:defRPr/>
            </a:pPr>
            <a:r>
              <a:rPr lang="en-GB" altLang="en-US" sz="1000" b="1" kern="0" dirty="0">
                <a:solidFill>
                  <a:schemeClr val="tx1"/>
                </a:solidFill>
                <a:cs typeface="Arial"/>
              </a:rPr>
              <a:t>Rx</a:t>
            </a:r>
            <a:endParaRPr lang="en-US" altLang="en-US" sz="1000" b="1" kern="0" dirty="0">
              <a:solidFill>
                <a:schemeClr val="tx1"/>
              </a:solidFill>
              <a:cs typeface="Arial"/>
            </a:endParaRPr>
          </a:p>
        </p:txBody>
      </p:sp>
      <p:sp>
        <p:nvSpPr>
          <p:cNvPr id="16" name="Rounded Rectangle 5"/>
          <p:cNvSpPr>
            <a:spLocks noChangeArrowheads="1"/>
          </p:cNvSpPr>
          <p:nvPr/>
        </p:nvSpPr>
        <p:spPr bwMode="auto">
          <a:xfrm>
            <a:off x="1685654" y="2269052"/>
            <a:ext cx="194855" cy="368864"/>
          </a:xfrm>
          <a:prstGeom prst="roundRect">
            <a:avLst>
              <a:gd name="adj" fmla="val 16667"/>
            </a:avLst>
          </a:prstGeom>
          <a:solidFill>
            <a:schemeClr val="accent2">
              <a:lumMod val="60000"/>
              <a:lumOff val="40000"/>
            </a:schemeClr>
          </a:solidFill>
          <a:ln/>
        </p:spPr>
        <p:style>
          <a:lnRef idx="2">
            <a:schemeClr val="dk1"/>
          </a:lnRef>
          <a:fillRef idx="1">
            <a:schemeClr val="lt1"/>
          </a:fillRef>
          <a:effectRef idx="0">
            <a:schemeClr val="dk1"/>
          </a:effectRef>
          <a:fontRef idx="minor">
            <a:schemeClr val="dk1"/>
          </a:fontRef>
        </p:style>
        <p:txBody>
          <a:bodyPr lIns="37399" tIns="0" rIns="37399" bIns="0" spcCol="1512" anchor="ctr" anchorCtr="1"/>
          <a:lstStyle/>
          <a:p>
            <a:pPr algn="ctr" defTabSz="436301">
              <a:lnSpc>
                <a:spcPct val="90000"/>
              </a:lnSpc>
              <a:spcBef>
                <a:spcPts val="188"/>
              </a:spcBef>
              <a:spcAft>
                <a:spcPts val="188"/>
              </a:spcAft>
              <a:buClr>
                <a:prstClr val="black"/>
              </a:buClr>
              <a:defRPr/>
            </a:pPr>
            <a:r>
              <a:rPr lang="en-GB" altLang="en-US" sz="1000" b="1" kern="0" dirty="0" err="1">
                <a:solidFill>
                  <a:schemeClr val="tx1"/>
                </a:solidFill>
                <a:cs typeface="Arial"/>
              </a:rPr>
              <a:t>Tx</a:t>
            </a:r>
            <a:endParaRPr lang="en-US" altLang="en-US" sz="1000" b="1" kern="0" dirty="0">
              <a:solidFill>
                <a:schemeClr val="tx1"/>
              </a:solidFill>
              <a:cs typeface="Arial"/>
            </a:endParaRPr>
          </a:p>
        </p:txBody>
      </p:sp>
      <p:sp>
        <p:nvSpPr>
          <p:cNvPr id="17" name="Rounded Rectangle 5"/>
          <p:cNvSpPr>
            <a:spLocks noChangeArrowheads="1"/>
          </p:cNvSpPr>
          <p:nvPr/>
        </p:nvSpPr>
        <p:spPr bwMode="auto">
          <a:xfrm>
            <a:off x="2080406" y="2259859"/>
            <a:ext cx="194855" cy="368864"/>
          </a:xfrm>
          <a:prstGeom prst="roundRect">
            <a:avLst>
              <a:gd name="adj" fmla="val 16667"/>
            </a:avLst>
          </a:prstGeom>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lIns="37399" tIns="0" rIns="37399" bIns="0" spcCol="1512" anchor="ctr" anchorCtr="1"/>
          <a:lstStyle/>
          <a:p>
            <a:pPr algn="ctr" defTabSz="436301">
              <a:lnSpc>
                <a:spcPct val="90000"/>
              </a:lnSpc>
              <a:spcBef>
                <a:spcPts val="188"/>
              </a:spcBef>
              <a:spcAft>
                <a:spcPts val="188"/>
              </a:spcAft>
              <a:buClr>
                <a:prstClr val="black"/>
              </a:buClr>
              <a:defRPr/>
            </a:pPr>
            <a:r>
              <a:rPr lang="en-GB" altLang="en-US" sz="1000" b="1" kern="0" dirty="0">
                <a:solidFill>
                  <a:schemeClr val="tx1"/>
                </a:solidFill>
                <a:cs typeface="Arial"/>
              </a:rPr>
              <a:t>Rx</a:t>
            </a:r>
            <a:endParaRPr lang="en-US" altLang="en-US" sz="1000" b="1" kern="0" dirty="0">
              <a:solidFill>
                <a:schemeClr val="tx1"/>
              </a:solidFill>
              <a:cs typeface="Arial"/>
            </a:endParaRPr>
          </a:p>
        </p:txBody>
      </p:sp>
      <p:sp>
        <p:nvSpPr>
          <p:cNvPr id="18" name="Rounded Rectangle 5"/>
          <p:cNvSpPr>
            <a:spLocks noChangeArrowheads="1"/>
          </p:cNvSpPr>
          <p:nvPr/>
        </p:nvSpPr>
        <p:spPr bwMode="auto">
          <a:xfrm>
            <a:off x="2275259" y="2259859"/>
            <a:ext cx="194855" cy="368864"/>
          </a:xfrm>
          <a:prstGeom prst="roundRect">
            <a:avLst>
              <a:gd name="adj" fmla="val 16667"/>
            </a:avLst>
          </a:prstGeom>
          <a:solidFill>
            <a:schemeClr val="accent2">
              <a:lumMod val="60000"/>
              <a:lumOff val="40000"/>
            </a:schemeClr>
          </a:solidFill>
          <a:ln/>
        </p:spPr>
        <p:style>
          <a:lnRef idx="2">
            <a:schemeClr val="dk1"/>
          </a:lnRef>
          <a:fillRef idx="1">
            <a:schemeClr val="lt1"/>
          </a:fillRef>
          <a:effectRef idx="0">
            <a:schemeClr val="dk1"/>
          </a:effectRef>
          <a:fontRef idx="minor">
            <a:schemeClr val="dk1"/>
          </a:fontRef>
        </p:style>
        <p:txBody>
          <a:bodyPr lIns="37399" tIns="0" rIns="37399" bIns="0" spcCol="1512" anchor="ctr" anchorCtr="1"/>
          <a:lstStyle/>
          <a:p>
            <a:pPr algn="ctr" defTabSz="436301">
              <a:lnSpc>
                <a:spcPct val="90000"/>
              </a:lnSpc>
              <a:spcBef>
                <a:spcPts val="188"/>
              </a:spcBef>
              <a:spcAft>
                <a:spcPts val="188"/>
              </a:spcAft>
              <a:buClr>
                <a:prstClr val="black"/>
              </a:buClr>
              <a:defRPr/>
            </a:pPr>
            <a:r>
              <a:rPr lang="en-GB" altLang="en-US" sz="1000" b="1" kern="0" dirty="0" err="1">
                <a:solidFill>
                  <a:schemeClr val="tx1"/>
                </a:solidFill>
                <a:cs typeface="Arial"/>
              </a:rPr>
              <a:t>Tx</a:t>
            </a:r>
            <a:endParaRPr lang="en-US" altLang="en-US" sz="1000" b="1" kern="0" dirty="0">
              <a:solidFill>
                <a:schemeClr val="tx1"/>
              </a:solidFill>
              <a:cs typeface="Arial"/>
            </a:endParaRPr>
          </a:p>
        </p:txBody>
      </p:sp>
      <p:sp>
        <p:nvSpPr>
          <p:cNvPr id="19" name="Rounded Rectangle 5"/>
          <p:cNvSpPr>
            <a:spLocks noChangeArrowheads="1"/>
          </p:cNvSpPr>
          <p:nvPr/>
        </p:nvSpPr>
        <p:spPr bwMode="auto">
          <a:xfrm>
            <a:off x="2702223" y="2259859"/>
            <a:ext cx="194855" cy="368864"/>
          </a:xfrm>
          <a:prstGeom prst="roundRect">
            <a:avLst>
              <a:gd name="adj" fmla="val 16667"/>
            </a:avLst>
          </a:prstGeom>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lIns="37399" tIns="0" rIns="37399" bIns="0" spcCol="1512" anchor="ctr" anchorCtr="1"/>
          <a:lstStyle/>
          <a:p>
            <a:pPr algn="ctr" defTabSz="436301">
              <a:lnSpc>
                <a:spcPct val="90000"/>
              </a:lnSpc>
              <a:spcBef>
                <a:spcPts val="188"/>
              </a:spcBef>
              <a:spcAft>
                <a:spcPts val="188"/>
              </a:spcAft>
              <a:buClr>
                <a:prstClr val="black"/>
              </a:buClr>
              <a:defRPr/>
            </a:pPr>
            <a:r>
              <a:rPr lang="en-GB" altLang="en-US" sz="1000" b="1" kern="0" dirty="0">
                <a:solidFill>
                  <a:schemeClr val="tx1"/>
                </a:solidFill>
                <a:cs typeface="Arial"/>
              </a:rPr>
              <a:t>Rx</a:t>
            </a:r>
            <a:endParaRPr lang="en-US" altLang="en-US" sz="1000" b="1" kern="0" dirty="0">
              <a:solidFill>
                <a:schemeClr val="tx1"/>
              </a:solidFill>
              <a:cs typeface="Arial"/>
            </a:endParaRPr>
          </a:p>
        </p:txBody>
      </p:sp>
      <p:sp>
        <p:nvSpPr>
          <p:cNvPr id="20" name="Rounded Rectangle 5"/>
          <p:cNvSpPr>
            <a:spLocks noChangeArrowheads="1"/>
          </p:cNvSpPr>
          <p:nvPr/>
        </p:nvSpPr>
        <p:spPr bwMode="auto">
          <a:xfrm>
            <a:off x="2897078" y="2259859"/>
            <a:ext cx="194855" cy="368864"/>
          </a:xfrm>
          <a:prstGeom prst="roundRect">
            <a:avLst>
              <a:gd name="adj" fmla="val 16667"/>
            </a:avLst>
          </a:prstGeom>
          <a:solidFill>
            <a:schemeClr val="accent2">
              <a:lumMod val="60000"/>
              <a:lumOff val="40000"/>
            </a:schemeClr>
          </a:solidFill>
          <a:ln/>
        </p:spPr>
        <p:style>
          <a:lnRef idx="2">
            <a:schemeClr val="dk1"/>
          </a:lnRef>
          <a:fillRef idx="1">
            <a:schemeClr val="lt1"/>
          </a:fillRef>
          <a:effectRef idx="0">
            <a:schemeClr val="dk1"/>
          </a:effectRef>
          <a:fontRef idx="minor">
            <a:schemeClr val="dk1"/>
          </a:fontRef>
        </p:style>
        <p:txBody>
          <a:bodyPr lIns="37399" tIns="0" rIns="37399" bIns="0" spcCol="1512" anchor="ctr" anchorCtr="1"/>
          <a:lstStyle/>
          <a:p>
            <a:pPr algn="ctr" defTabSz="436301">
              <a:lnSpc>
                <a:spcPct val="90000"/>
              </a:lnSpc>
              <a:spcBef>
                <a:spcPts val="188"/>
              </a:spcBef>
              <a:spcAft>
                <a:spcPts val="188"/>
              </a:spcAft>
              <a:buClr>
                <a:prstClr val="black"/>
              </a:buClr>
              <a:defRPr/>
            </a:pPr>
            <a:r>
              <a:rPr lang="en-GB" altLang="en-US" sz="1000" b="1" kern="0" dirty="0" err="1">
                <a:solidFill>
                  <a:schemeClr val="tx1"/>
                </a:solidFill>
                <a:cs typeface="Arial"/>
              </a:rPr>
              <a:t>Tx</a:t>
            </a:r>
            <a:endParaRPr lang="en-US" altLang="en-US" sz="1000" b="1" kern="0" dirty="0">
              <a:solidFill>
                <a:schemeClr val="tx1"/>
              </a:solidFill>
              <a:cs typeface="Arial"/>
            </a:endParaRPr>
          </a:p>
        </p:txBody>
      </p:sp>
      <p:sp>
        <p:nvSpPr>
          <p:cNvPr id="21" name="TextBox 20"/>
          <p:cNvSpPr txBox="1"/>
          <p:nvPr/>
        </p:nvSpPr>
        <p:spPr>
          <a:xfrm>
            <a:off x="2719815" y="2051579"/>
            <a:ext cx="430608" cy="246221"/>
          </a:xfrm>
          <a:prstGeom prst="rect">
            <a:avLst/>
          </a:prstGeom>
          <a:noFill/>
        </p:spPr>
        <p:txBody>
          <a:bodyPr wrap="square" rtlCol="0">
            <a:spAutoFit/>
          </a:bodyPr>
          <a:lstStyle/>
          <a:p>
            <a:r>
              <a:rPr lang="en-GB" sz="1000" b="1" dirty="0"/>
              <a:t>Q3</a:t>
            </a:r>
            <a:endParaRPr lang="en-US" sz="1000" b="1" dirty="0"/>
          </a:p>
        </p:txBody>
      </p:sp>
      <p:sp>
        <p:nvSpPr>
          <p:cNvPr id="22" name="TextBox 21"/>
          <p:cNvSpPr txBox="1"/>
          <p:nvPr/>
        </p:nvSpPr>
        <p:spPr>
          <a:xfrm>
            <a:off x="2076150" y="2062971"/>
            <a:ext cx="448812" cy="246221"/>
          </a:xfrm>
          <a:prstGeom prst="rect">
            <a:avLst/>
          </a:prstGeom>
          <a:noFill/>
        </p:spPr>
        <p:txBody>
          <a:bodyPr wrap="square" rtlCol="0">
            <a:spAutoFit/>
          </a:bodyPr>
          <a:lstStyle/>
          <a:p>
            <a:r>
              <a:rPr lang="en-GB" sz="1000" b="1" dirty="0"/>
              <a:t>Q2</a:t>
            </a:r>
            <a:endParaRPr lang="en-US" sz="1000" b="1" dirty="0"/>
          </a:p>
        </p:txBody>
      </p:sp>
      <p:sp>
        <p:nvSpPr>
          <p:cNvPr id="23" name="TextBox 22"/>
          <p:cNvSpPr txBox="1"/>
          <p:nvPr/>
        </p:nvSpPr>
        <p:spPr>
          <a:xfrm>
            <a:off x="1536913" y="2055962"/>
            <a:ext cx="493740" cy="246221"/>
          </a:xfrm>
          <a:prstGeom prst="rect">
            <a:avLst/>
          </a:prstGeom>
          <a:noFill/>
        </p:spPr>
        <p:txBody>
          <a:bodyPr wrap="square" rtlCol="0">
            <a:spAutoFit/>
          </a:bodyPr>
          <a:lstStyle/>
          <a:p>
            <a:r>
              <a:rPr lang="en-GB" sz="1000" b="1" dirty="0"/>
              <a:t>Q1</a:t>
            </a:r>
            <a:endParaRPr lang="en-US" sz="1000" b="1" dirty="0"/>
          </a:p>
        </p:txBody>
      </p:sp>
      <p:sp>
        <p:nvSpPr>
          <p:cNvPr id="24" name="TextBox 23"/>
          <p:cNvSpPr txBox="1"/>
          <p:nvPr/>
        </p:nvSpPr>
        <p:spPr>
          <a:xfrm>
            <a:off x="885795" y="2066277"/>
            <a:ext cx="419008" cy="246221"/>
          </a:xfrm>
          <a:prstGeom prst="rect">
            <a:avLst/>
          </a:prstGeom>
          <a:noFill/>
        </p:spPr>
        <p:txBody>
          <a:bodyPr wrap="square" rtlCol="0">
            <a:spAutoFit/>
          </a:bodyPr>
          <a:lstStyle/>
          <a:p>
            <a:r>
              <a:rPr lang="en-GB" sz="1000" b="1" dirty="0"/>
              <a:t>Q0</a:t>
            </a:r>
            <a:endParaRPr lang="en-US" sz="1000" b="1" dirty="0"/>
          </a:p>
        </p:txBody>
      </p:sp>
      <p:sp>
        <p:nvSpPr>
          <p:cNvPr id="25" name="Rounded Rectangle 5"/>
          <p:cNvSpPr>
            <a:spLocks noChangeArrowheads="1"/>
          </p:cNvSpPr>
          <p:nvPr/>
        </p:nvSpPr>
        <p:spPr bwMode="auto">
          <a:xfrm>
            <a:off x="862502" y="5305742"/>
            <a:ext cx="194855" cy="368864"/>
          </a:xfrm>
          <a:prstGeom prst="roundRect">
            <a:avLst>
              <a:gd name="adj" fmla="val 16667"/>
            </a:avLst>
          </a:prstGeom>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lIns="37399" tIns="0" rIns="37399" bIns="0" spcCol="1512" anchor="ctr" anchorCtr="1"/>
          <a:lstStyle/>
          <a:p>
            <a:pPr algn="ctr" defTabSz="436301">
              <a:lnSpc>
                <a:spcPct val="90000"/>
              </a:lnSpc>
              <a:spcBef>
                <a:spcPts val="188"/>
              </a:spcBef>
              <a:spcAft>
                <a:spcPts val="188"/>
              </a:spcAft>
              <a:buClr>
                <a:prstClr val="black"/>
              </a:buClr>
              <a:defRPr/>
            </a:pPr>
            <a:r>
              <a:rPr lang="en-GB" altLang="en-US" sz="1000" b="1" kern="0" dirty="0">
                <a:solidFill>
                  <a:schemeClr val="tx1"/>
                </a:solidFill>
                <a:cs typeface="Arial"/>
              </a:rPr>
              <a:t>Rx</a:t>
            </a:r>
            <a:endParaRPr lang="en-US" altLang="en-US" sz="1000" b="1" kern="0" dirty="0">
              <a:solidFill>
                <a:schemeClr val="tx1"/>
              </a:solidFill>
              <a:cs typeface="Arial"/>
            </a:endParaRPr>
          </a:p>
        </p:txBody>
      </p:sp>
      <p:sp>
        <p:nvSpPr>
          <p:cNvPr id="26" name="Rounded Rectangle 5"/>
          <p:cNvSpPr>
            <a:spLocks noChangeArrowheads="1"/>
          </p:cNvSpPr>
          <p:nvPr/>
        </p:nvSpPr>
        <p:spPr bwMode="auto">
          <a:xfrm>
            <a:off x="1057355" y="5305742"/>
            <a:ext cx="194855" cy="368864"/>
          </a:xfrm>
          <a:prstGeom prst="roundRect">
            <a:avLst>
              <a:gd name="adj" fmla="val 16667"/>
            </a:avLst>
          </a:prstGeom>
          <a:solidFill>
            <a:schemeClr val="accent2">
              <a:lumMod val="60000"/>
              <a:lumOff val="40000"/>
            </a:schemeClr>
          </a:solidFill>
          <a:ln/>
        </p:spPr>
        <p:style>
          <a:lnRef idx="2">
            <a:schemeClr val="dk1"/>
          </a:lnRef>
          <a:fillRef idx="1">
            <a:schemeClr val="lt1"/>
          </a:fillRef>
          <a:effectRef idx="0">
            <a:schemeClr val="dk1"/>
          </a:effectRef>
          <a:fontRef idx="minor">
            <a:schemeClr val="dk1"/>
          </a:fontRef>
        </p:style>
        <p:txBody>
          <a:bodyPr lIns="37399" tIns="0" rIns="37399" bIns="0" spcCol="1512" anchor="ctr" anchorCtr="1"/>
          <a:lstStyle/>
          <a:p>
            <a:pPr algn="ctr" defTabSz="436301">
              <a:lnSpc>
                <a:spcPct val="90000"/>
              </a:lnSpc>
              <a:spcBef>
                <a:spcPts val="188"/>
              </a:spcBef>
              <a:spcAft>
                <a:spcPts val="188"/>
              </a:spcAft>
              <a:buClr>
                <a:prstClr val="black"/>
              </a:buClr>
              <a:defRPr/>
            </a:pPr>
            <a:r>
              <a:rPr lang="en-GB" altLang="en-US" sz="1000" b="1" kern="0" dirty="0" err="1">
                <a:solidFill>
                  <a:schemeClr val="tx1"/>
                </a:solidFill>
                <a:cs typeface="Arial"/>
              </a:rPr>
              <a:t>Tx</a:t>
            </a:r>
            <a:endParaRPr lang="en-US" altLang="en-US" sz="1000" b="1" kern="0" dirty="0">
              <a:solidFill>
                <a:schemeClr val="tx1"/>
              </a:solidFill>
              <a:cs typeface="Arial"/>
            </a:endParaRPr>
          </a:p>
        </p:txBody>
      </p:sp>
      <p:sp>
        <p:nvSpPr>
          <p:cNvPr id="27" name="Rounded Rectangle 5"/>
          <p:cNvSpPr>
            <a:spLocks noChangeArrowheads="1"/>
          </p:cNvSpPr>
          <p:nvPr/>
        </p:nvSpPr>
        <p:spPr bwMode="auto">
          <a:xfrm>
            <a:off x="1518091" y="5305742"/>
            <a:ext cx="194855" cy="368864"/>
          </a:xfrm>
          <a:prstGeom prst="roundRect">
            <a:avLst>
              <a:gd name="adj" fmla="val 16667"/>
            </a:avLst>
          </a:prstGeom>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lIns="37399" tIns="0" rIns="37399" bIns="0" spcCol="1512" anchor="ctr" anchorCtr="1"/>
          <a:lstStyle/>
          <a:p>
            <a:pPr algn="ctr" defTabSz="436301">
              <a:lnSpc>
                <a:spcPct val="90000"/>
              </a:lnSpc>
              <a:spcBef>
                <a:spcPts val="188"/>
              </a:spcBef>
              <a:spcAft>
                <a:spcPts val="188"/>
              </a:spcAft>
              <a:buClr>
                <a:prstClr val="black"/>
              </a:buClr>
              <a:defRPr/>
            </a:pPr>
            <a:r>
              <a:rPr lang="en-GB" altLang="en-US" sz="1000" b="1" kern="0" dirty="0">
                <a:solidFill>
                  <a:schemeClr val="tx1"/>
                </a:solidFill>
                <a:cs typeface="Arial"/>
              </a:rPr>
              <a:t>Rx</a:t>
            </a:r>
            <a:endParaRPr lang="en-US" altLang="en-US" sz="1000" b="1" kern="0" dirty="0">
              <a:solidFill>
                <a:schemeClr val="tx1"/>
              </a:solidFill>
              <a:cs typeface="Arial"/>
            </a:endParaRPr>
          </a:p>
        </p:txBody>
      </p:sp>
      <p:sp>
        <p:nvSpPr>
          <p:cNvPr id="28" name="Rounded Rectangle 5"/>
          <p:cNvSpPr>
            <a:spLocks noChangeArrowheads="1"/>
          </p:cNvSpPr>
          <p:nvPr/>
        </p:nvSpPr>
        <p:spPr bwMode="auto">
          <a:xfrm>
            <a:off x="1712946" y="5305742"/>
            <a:ext cx="194855" cy="368864"/>
          </a:xfrm>
          <a:prstGeom prst="roundRect">
            <a:avLst>
              <a:gd name="adj" fmla="val 16667"/>
            </a:avLst>
          </a:prstGeom>
          <a:solidFill>
            <a:schemeClr val="accent2">
              <a:lumMod val="60000"/>
              <a:lumOff val="40000"/>
            </a:schemeClr>
          </a:solidFill>
          <a:ln/>
        </p:spPr>
        <p:style>
          <a:lnRef idx="2">
            <a:schemeClr val="dk1"/>
          </a:lnRef>
          <a:fillRef idx="1">
            <a:schemeClr val="lt1"/>
          </a:fillRef>
          <a:effectRef idx="0">
            <a:schemeClr val="dk1"/>
          </a:effectRef>
          <a:fontRef idx="minor">
            <a:schemeClr val="dk1"/>
          </a:fontRef>
        </p:style>
        <p:txBody>
          <a:bodyPr lIns="37399" tIns="0" rIns="37399" bIns="0" spcCol="1512" anchor="ctr" anchorCtr="1"/>
          <a:lstStyle/>
          <a:p>
            <a:pPr algn="ctr" defTabSz="436301">
              <a:lnSpc>
                <a:spcPct val="90000"/>
              </a:lnSpc>
              <a:spcBef>
                <a:spcPts val="188"/>
              </a:spcBef>
              <a:spcAft>
                <a:spcPts val="188"/>
              </a:spcAft>
              <a:buClr>
                <a:prstClr val="black"/>
              </a:buClr>
              <a:defRPr/>
            </a:pPr>
            <a:r>
              <a:rPr lang="en-GB" altLang="en-US" sz="1000" b="1" kern="0" dirty="0" err="1">
                <a:solidFill>
                  <a:schemeClr val="tx1"/>
                </a:solidFill>
                <a:cs typeface="Arial"/>
              </a:rPr>
              <a:t>Tx</a:t>
            </a:r>
            <a:endParaRPr lang="en-US" altLang="en-US" sz="1000" b="1" kern="0" dirty="0">
              <a:solidFill>
                <a:schemeClr val="tx1"/>
              </a:solidFill>
              <a:cs typeface="Arial"/>
            </a:endParaRPr>
          </a:p>
        </p:txBody>
      </p:sp>
      <p:sp>
        <p:nvSpPr>
          <p:cNvPr id="29" name="Rounded Rectangle 5"/>
          <p:cNvSpPr>
            <a:spLocks noChangeArrowheads="1"/>
          </p:cNvSpPr>
          <p:nvPr/>
        </p:nvSpPr>
        <p:spPr bwMode="auto">
          <a:xfrm>
            <a:off x="2107696" y="5296547"/>
            <a:ext cx="194855" cy="368864"/>
          </a:xfrm>
          <a:prstGeom prst="roundRect">
            <a:avLst>
              <a:gd name="adj" fmla="val 16667"/>
            </a:avLst>
          </a:prstGeom>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lIns="37399" tIns="0" rIns="37399" bIns="0" spcCol="1512" anchor="ctr" anchorCtr="1"/>
          <a:lstStyle/>
          <a:p>
            <a:pPr algn="ctr" defTabSz="436301">
              <a:lnSpc>
                <a:spcPct val="90000"/>
              </a:lnSpc>
              <a:spcBef>
                <a:spcPts val="188"/>
              </a:spcBef>
              <a:spcAft>
                <a:spcPts val="188"/>
              </a:spcAft>
              <a:buClr>
                <a:prstClr val="black"/>
              </a:buClr>
              <a:defRPr/>
            </a:pPr>
            <a:r>
              <a:rPr lang="en-GB" altLang="en-US" sz="1000" b="1" kern="0" dirty="0">
                <a:solidFill>
                  <a:schemeClr val="tx1"/>
                </a:solidFill>
                <a:cs typeface="Arial"/>
              </a:rPr>
              <a:t>Rx</a:t>
            </a:r>
            <a:endParaRPr lang="en-US" altLang="en-US" sz="1000" b="1" kern="0" dirty="0">
              <a:solidFill>
                <a:schemeClr val="tx1"/>
              </a:solidFill>
              <a:cs typeface="Arial"/>
            </a:endParaRPr>
          </a:p>
        </p:txBody>
      </p:sp>
      <p:sp>
        <p:nvSpPr>
          <p:cNvPr id="30" name="Rounded Rectangle 5"/>
          <p:cNvSpPr>
            <a:spLocks noChangeArrowheads="1"/>
          </p:cNvSpPr>
          <p:nvPr/>
        </p:nvSpPr>
        <p:spPr bwMode="auto">
          <a:xfrm>
            <a:off x="2302551" y="5296547"/>
            <a:ext cx="194855" cy="368864"/>
          </a:xfrm>
          <a:prstGeom prst="roundRect">
            <a:avLst>
              <a:gd name="adj" fmla="val 16667"/>
            </a:avLst>
          </a:prstGeom>
          <a:solidFill>
            <a:schemeClr val="accent2">
              <a:lumMod val="60000"/>
              <a:lumOff val="40000"/>
            </a:schemeClr>
          </a:solidFill>
          <a:ln/>
        </p:spPr>
        <p:style>
          <a:lnRef idx="2">
            <a:schemeClr val="dk1"/>
          </a:lnRef>
          <a:fillRef idx="1">
            <a:schemeClr val="lt1"/>
          </a:fillRef>
          <a:effectRef idx="0">
            <a:schemeClr val="dk1"/>
          </a:effectRef>
          <a:fontRef idx="minor">
            <a:schemeClr val="dk1"/>
          </a:fontRef>
        </p:style>
        <p:txBody>
          <a:bodyPr lIns="37399" tIns="0" rIns="37399" bIns="0" spcCol="1512" anchor="ctr" anchorCtr="1"/>
          <a:lstStyle/>
          <a:p>
            <a:pPr algn="ctr" defTabSz="436301">
              <a:lnSpc>
                <a:spcPct val="90000"/>
              </a:lnSpc>
              <a:spcBef>
                <a:spcPts val="188"/>
              </a:spcBef>
              <a:spcAft>
                <a:spcPts val="188"/>
              </a:spcAft>
              <a:buClr>
                <a:prstClr val="black"/>
              </a:buClr>
              <a:defRPr/>
            </a:pPr>
            <a:r>
              <a:rPr lang="en-GB" altLang="en-US" sz="1000" b="1" kern="0" dirty="0" err="1">
                <a:solidFill>
                  <a:schemeClr val="tx1"/>
                </a:solidFill>
                <a:cs typeface="Arial"/>
              </a:rPr>
              <a:t>Tx</a:t>
            </a:r>
            <a:endParaRPr lang="en-US" altLang="en-US" sz="1000" b="1" kern="0" dirty="0">
              <a:solidFill>
                <a:schemeClr val="tx1"/>
              </a:solidFill>
              <a:cs typeface="Arial"/>
            </a:endParaRPr>
          </a:p>
        </p:txBody>
      </p:sp>
      <p:sp>
        <p:nvSpPr>
          <p:cNvPr id="31" name="Rounded Rectangle 5"/>
          <p:cNvSpPr>
            <a:spLocks noChangeArrowheads="1"/>
          </p:cNvSpPr>
          <p:nvPr/>
        </p:nvSpPr>
        <p:spPr bwMode="auto">
          <a:xfrm>
            <a:off x="2683047" y="5305742"/>
            <a:ext cx="194855" cy="368864"/>
          </a:xfrm>
          <a:prstGeom prst="roundRect">
            <a:avLst>
              <a:gd name="adj" fmla="val 16667"/>
            </a:avLst>
          </a:prstGeom>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lIns="37399" tIns="0" rIns="37399" bIns="0" spcCol="1512" anchor="ctr" anchorCtr="1"/>
          <a:lstStyle/>
          <a:p>
            <a:pPr algn="ctr" defTabSz="436301">
              <a:lnSpc>
                <a:spcPct val="90000"/>
              </a:lnSpc>
              <a:spcBef>
                <a:spcPts val="188"/>
              </a:spcBef>
              <a:spcAft>
                <a:spcPts val="188"/>
              </a:spcAft>
              <a:buClr>
                <a:prstClr val="black"/>
              </a:buClr>
              <a:defRPr/>
            </a:pPr>
            <a:r>
              <a:rPr lang="en-GB" altLang="en-US" sz="1000" b="1" kern="0" dirty="0">
                <a:solidFill>
                  <a:schemeClr val="tx1"/>
                </a:solidFill>
                <a:cs typeface="Arial"/>
              </a:rPr>
              <a:t>Rx</a:t>
            </a:r>
            <a:endParaRPr lang="en-US" altLang="en-US" sz="1000" b="1" kern="0" dirty="0">
              <a:solidFill>
                <a:schemeClr val="tx1"/>
              </a:solidFill>
              <a:cs typeface="Arial"/>
            </a:endParaRPr>
          </a:p>
        </p:txBody>
      </p:sp>
      <p:sp>
        <p:nvSpPr>
          <p:cNvPr id="32" name="Rounded Rectangle 5"/>
          <p:cNvSpPr>
            <a:spLocks noChangeArrowheads="1"/>
          </p:cNvSpPr>
          <p:nvPr/>
        </p:nvSpPr>
        <p:spPr bwMode="auto">
          <a:xfrm>
            <a:off x="2924368" y="5296547"/>
            <a:ext cx="194855" cy="368864"/>
          </a:xfrm>
          <a:prstGeom prst="roundRect">
            <a:avLst>
              <a:gd name="adj" fmla="val 16667"/>
            </a:avLst>
          </a:prstGeom>
          <a:solidFill>
            <a:schemeClr val="accent2">
              <a:lumMod val="60000"/>
              <a:lumOff val="40000"/>
            </a:schemeClr>
          </a:solidFill>
          <a:ln/>
        </p:spPr>
        <p:style>
          <a:lnRef idx="2">
            <a:schemeClr val="dk1"/>
          </a:lnRef>
          <a:fillRef idx="1">
            <a:schemeClr val="lt1"/>
          </a:fillRef>
          <a:effectRef idx="0">
            <a:schemeClr val="dk1"/>
          </a:effectRef>
          <a:fontRef idx="minor">
            <a:schemeClr val="dk1"/>
          </a:fontRef>
        </p:style>
        <p:txBody>
          <a:bodyPr lIns="37399" tIns="0" rIns="37399" bIns="0" spcCol="1512" anchor="ctr" anchorCtr="1"/>
          <a:lstStyle/>
          <a:p>
            <a:pPr algn="ctr" defTabSz="436301">
              <a:lnSpc>
                <a:spcPct val="90000"/>
              </a:lnSpc>
              <a:spcBef>
                <a:spcPts val="188"/>
              </a:spcBef>
              <a:spcAft>
                <a:spcPts val="188"/>
              </a:spcAft>
              <a:buClr>
                <a:prstClr val="black"/>
              </a:buClr>
              <a:defRPr/>
            </a:pPr>
            <a:r>
              <a:rPr lang="en-GB" altLang="en-US" sz="1000" b="1" kern="0" dirty="0" err="1">
                <a:solidFill>
                  <a:schemeClr val="tx1"/>
                </a:solidFill>
                <a:cs typeface="Arial"/>
              </a:rPr>
              <a:t>Tx</a:t>
            </a:r>
            <a:endParaRPr lang="en-US" altLang="en-US" sz="1000" b="1" kern="0" dirty="0">
              <a:solidFill>
                <a:schemeClr val="tx1"/>
              </a:solidFill>
              <a:cs typeface="Arial"/>
            </a:endParaRPr>
          </a:p>
        </p:txBody>
      </p:sp>
      <p:sp>
        <p:nvSpPr>
          <p:cNvPr id="33" name="TextBox 32"/>
          <p:cNvSpPr txBox="1"/>
          <p:nvPr/>
        </p:nvSpPr>
        <p:spPr>
          <a:xfrm>
            <a:off x="2700640" y="5097462"/>
            <a:ext cx="453779" cy="246221"/>
          </a:xfrm>
          <a:prstGeom prst="rect">
            <a:avLst/>
          </a:prstGeom>
          <a:noFill/>
        </p:spPr>
        <p:txBody>
          <a:bodyPr wrap="square" rtlCol="0">
            <a:spAutoFit/>
          </a:bodyPr>
          <a:lstStyle/>
          <a:p>
            <a:r>
              <a:rPr lang="en-GB" sz="1000" b="1" dirty="0"/>
              <a:t>Q3</a:t>
            </a:r>
            <a:endParaRPr lang="en-US" sz="1000" b="1" dirty="0"/>
          </a:p>
        </p:txBody>
      </p:sp>
      <p:sp>
        <p:nvSpPr>
          <p:cNvPr id="34" name="TextBox 33"/>
          <p:cNvSpPr txBox="1"/>
          <p:nvPr/>
        </p:nvSpPr>
        <p:spPr>
          <a:xfrm>
            <a:off x="2103440" y="5099660"/>
            <a:ext cx="464215" cy="246221"/>
          </a:xfrm>
          <a:prstGeom prst="rect">
            <a:avLst/>
          </a:prstGeom>
          <a:noFill/>
        </p:spPr>
        <p:txBody>
          <a:bodyPr wrap="square" rtlCol="0">
            <a:spAutoFit/>
          </a:bodyPr>
          <a:lstStyle/>
          <a:p>
            <a:r>
              <a:rPr lang="en-GB" sz="1000" b="1" dirty="0"/>
              <a:t>Q2</a:t>
            </a:r>
            <a:endParaRPr lang="en-US" sz="1000" b="1" dirty="0"/>
          </a:p>
        </p:txBody>
      </p:sp>
      <p:sp>
        <p:nvSpPr>
          <p:cNvPr id="35" name="TextBox 34"/>
          <p:cNvSpPr txBox="1"/>
          <p:nvPr/>
        </p:nvSpPr>
        <p:spPr>
          <a:xfrm>
            <a:off x="1564204" y="5092650"/>
            <a:ext cx="423844" cy="246221"/>
          </a:xfrm>
          <a:prstGeom prst="rect">
            <a:avLst/>
          </a:prstGeom>
          <a:noFill/>
        </p:spPr>
        <p:txBody>
          <a:bodyPr wrap="square" rtlCol="0">
            <a:spAutoFit/>
          </a:bodyPr>
          <a:lstStyle/>
          <a:p>
            <a:r>
              <a:rPr lang="en-GB" sz="1000" b="1" dirty="0"/>
              <a:t>Q1</a:t>
            </a:r>
            <a:endParaRPr lang="en-US" sz="1000" b="1" dirty="0"/>
          </a:p>
        </p:txBody>
      </p:sp>
      <p:sp>
        <p:nvSpPr>
          <p:cNvPr id="36" name="TextBox 35"/>
          <p:cNvSpPr txBox="1"/>
          <p:nvPr/>
        </p:nvSpPr>
        <p:spPr>
          <a:xfrm>
            <a:off x="913086" y="5102966"/>
            <a:ext cx="454515" cy="246221"/>
          </a:xfrm>
          <a:prstGeom prst="rect">
            <a:avLst/>
          </a:prstGeom>
          <a:noFill/>
        </p:spPr>
        <p:txBody>
          <a:bodyPr wrap="square" rtlCol="0">
            <a:spAutoFit/>
          </a:bodyPr>
          <a:lstStyle/>
          <a:p>
            <a:r>
              <a:rPr lang="en-GB" sz="1000" b="1" dirty="0"/>
              <a:t>Q0</a:t>
            </a:r>
            <a:endParaRPr lang="en-US" sz="1000" b="1" dirty="0"/>
          </a:p>
        </p:txBody>
      </p:sp>
      <p:sp>
        <p:nvSpPr>
          <p:cNvPr id="37" name="Rounded Rectangle 5"/>
          <p:cNvSpPr>
            <a:spLocks noChangeArrowheads="1"/>
          </p:cNvSpPr>
          <p:nvPr/>
        </p:nvSpPr>
        <p:spPr bwMode="auto">
          <a:xfrm>
            <a:off x="1479538" y="3244379"/>
            <a:ext cx="444289" cy="562875"/>
          </a:xfrm>
          <a:prstGeom prst="roundRect">
            <a:avLst>
              <a:gd name="adj" fmla="val 16667"/>
            </a:avLst>
          </a:prstGeom>
          <a:solidFill>
            <a:schemeClr val="bg2"/>
          </a:solidFill>
          <a:ln/>
        </p:spPr>
        <p:style>
          <a:lnRef idx="2">
            <a:schemeClr val="dk1"/>
          </a:lnRef>
          <a:fillRef idx="1">
            <a:schemeClr val="lt1"/>
          </a:fillRef>
          <a:effectRef idx="0">
            <a:schemeClr val="dk1"/>
          </a:effectRef>
          <a:fontRef idx="minor">
            <a:schemeClr val="dk1"/>
          </a:fontRef>
        </p:style>
        <p:txBody>
          <a:bodyPr lIns="37399" tIns="0" rIns="37399" bIns="0" spcCol="1512" anchor="b" anchorCtr="1"/>
          <a:lstStyle/>
          <a:p>
            <a:pPr algn="ctr" defTabSz="436301">
              <a:lnSpc>
                <a:spcPct val="90000"/>
              </a:lnSpc>
              <a:spcBef>
                <a:spcPts val="188"/>
              </a:spcBef>
              <a:spcAft>
                <a:spcPts val="188"/>
              </a:spcAft>
              <a:buClr>
                <a:prstClr val="black"/>
              </a:buClr>
              <a:defRPr/>
            </a:pPr>
            <a:r>
              <a:rPr lang="en-GB" altLang="en-US" sz="1100" b="1" kern="0" dirty="0">
                <a:solidFill>
                  <a:schemeClr val="bg1"/>
                </a:solidFill>
                <a:cs typeface="Arial"/>
              </a:rPr>
              <a:t>PMD 1</a:t>
            </a:r>
            <a:endParaRPr lang="en-US" altLang="en-US" sz="1100" b="1" kern="0" dirty="0">
              <a:solidFill>
                <a:schemeClr val="bg1"/>
              </a:solidFill>
              <a:cs typeface="Arial"/>
            </a:endParaRPr>
          </a:p>
        </p:txBody>
      </p:sp>
      <p:sp>
        <p:nvSpPr>
          <p:cNvPr id="38" name="Rounded Rectangle 5"/>
          <p:cNvSpPr>
            <a:spLocks noChangeArrowheads="1"/>
          </p:cNvSpPr>
          <p:nvPr/>
        </p:nvSpPr>
        <p:spPr bwMode="auto">
          <a:xfrm>
            <a:off x="2058558" y="3244379"/>
            <a:ext cx="444289" cy="562875"/>
          </a:xfrm>
          <a:prstGeom prst="roundRect">
            <a:avLst>
              <a:gd name="adj" fmla="val 16667"/>
            </a:avLst>
          </a:prstGeom>
          <a:solidFill>
            <a:schemeClr val="bg2"/>
          </a:solidFill>
          <a:ln/>
        </p:spPr>
        <p:style>
          <a:lnRef idx="2">
            <a:schemeClr val="dk1"/>
          </a:lnRef>
          <a:fillRef idx="1">
            <a:schemeClr val="lt1"/>
          </a:fillRef>
          <a:effectRef idx="0">
            <a:schemeClr val="dk1"/>
          </a:effectRef>
          <a:fontRef idx="minor">
            <a:schemeClr val="dk1"/>
          </a:fontRef>
        </p:style>
        <p:txBody>
          <a:bodyPr lIns="37399" tIns="0" rIns="37399" bIns="0" spcCol="1512" anchor="b" anchorCtr="1"/>
          <a:lstStyle/>
          <a:p>
            <a:pPr algn="ctr" defTabSz="436301">
              <a:lnSpc>
                <a:spcPct val="90000"/>
              </a:lnSpc>
              <a:spcBef>
                <a:spcPts val="188"/>
              </a:spcBef>
              <a:spcAft>
                <a:spcPts val="188"/>
              </a:spcAft>
              <a:buClr>
                <a:prstClr val="black"/>
              </a:buClr>
              <a:defRPr/>
            </a:pPr>
            <a:r>
              <a:rPr lang="en-GB" altLang="en-US" sz="1100" b="1" kern="0" dirty="0">
                <a:solidFill>
                  <a:schemeClr val="bg1"/>
                </a:solidFill>
                <a:cs typeface="Arial"/>
              </a:rPr>
              <a:t>PMD 2</a:t>
            </a:r>
            <a:endParaRPr lang="en-US" altLang="en-US" sz="1100" b="1" kern="0" dirty="0">
              <a:solidFill>
                <a:schemeClr val="bg1"/>
              </a:solidFill>
              <a:cs typeface="Arial"/>
            </a:endParaRPr>
          </a:p>
        </p:txBody>
      </p:sp>
      <p:sp>
        <p:nvSpPr>
          <p:cNvPr id="39" name="Rounded Rectangle 5"/>
          <p:cNvSpPr>
            <a:spLocks noChangeArrowheads="1"/>
          </p:cNvSpPr>
          <p:nvPr/>
        </p:nvSpPr>
        <p:spPr bwMode="auto">
          <a:xfrm>
            <a:off x="2674934" y="3244379"/>
            <a:ext cx="444289" cy="562875"/>
          </a:xfrm>
          <a:prstGeom prst="roundRect">
            <a:avLst>
              <a:gd name="adj" fmla="val 16667"/>
            </a:avLst>
          </a:prstGeom>
          <a:solidFill>
            <a:schemeClr val="bg2"/>
          </a:solidFill>
          <a:ln/>
        </p:spPr>
        <p:style>
          <a:lnRef idx="2">
            <a:schemeClr val="dk1"/>
          </a:lnRef>
          <a:fillRef idx="1">
            <a:schemeClr val="lt1"/>
          </a:fillRef>
          <a:effectRef idx="0">
            <a:schemeClr val="dk1"/>
          </a:effectRef>
          <a:fontRef idx="minor">
            <a:schemeClr val="dk1"/>
          </a:fontRef>
        </p:style>
        <p:txBody>
          <a:bodyPr lIns="37399" tIns="0" rIns="37399" bIns="0" spcCol="1512" anchor="b" anchorCtr="1"/>
          <a:lstStyle/>
          <a:p>
            <a:pPr algn="ctr" defTabSz="436301">
              <a:lnSpc>
                <a:spcPct val="90000"/>
              </a:lnSpc>
              <a:spcBef>
                <a:spcPts val="188"/>
              </a:spcBef>
              <a:spcAft>
                <a:spcPts val="188"/>
              </a:spcAft>
              <a:buClr>
                <a:prstClr val="black"/>
              </a:buClr>
              <a:defRPr/>
            </a:pPr>
            <a:r>
              <a:rPr lang="en-GB" altLang="en-US" sz="1100" b="1" kern="0" dirty="0">
                <a:solidFill>
                  <a:schemeClr val="bg1"/>
                </a:solidFill>
                <a:cs typeface="Arial"/>
              </a:rPr>
              <a:t>PMD 3</a:t>
            </a:r>
            <a:endParaRPr lang="en-US" altLang="en-US" sz="1100" b="1" kern="0" dirty="0">
              <a:solidFill>
                <a:schemeClr val="bg1"/>
              </a:solidFill>
              <a:cs typeface="Arial"/>
            </a:endParaRPr>
          </a:p>
        </p:txBody>
      </p:sp>
      <p:cxnSp>
        <p:nvCxnSpPr>
          <p:cNvPr id="40" name="Straight Connector 39"/>
          <p:cNvCxnSpPr/>
          <p:nvPr/>
        </p:nvCxnSpPr>
        <p:spPr>
          <a:xfrm flipV="1">
            <a:off x="568456" y="4746460"/>
            <a:ext cx="4618892" cy="117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587632" y="2965179"/>
            <a:ext cx="4618892" cy="117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4208576" y="2441944"/>
            <a:ext cx="949571" cy="369332"/>
          </a:xfrm>
          <a:prstGeom prst="rect">
            <a:avLst/>
          </a:prstGeom>
          <a:noFill/>
        </p:spPr>
        <p:txBody>
          <a:bodyPr wrap="square" rtlCol="0">
            <a:spAutoFit/>
          </a:bodyPr>
          <a:lstStyle/>
          <a:p>
            <a:r>
              <a:rPr lang="en-GB" dirty="0"/>
              <a:t>Guest</a:t>
            </a:r>
            <a:endParaRPr lang="en-US" dirty="0"/>
          </a:p>
        </p:txBody>
      </p:sp>
      <p:sp>
        <p:nvSpPr>
          <p:cNvPr id="43" name="TextBox 42"/>
          <p:cNvSpPr txBox="1"/>
          <p:nvPr/>
        </p:nvSpPr>
        <p:spPr>
          <a:xfrm>
            <a:off x="4256953" y="4292024"/>
            <a:ext cx="949571" cy="369332"/>
          </a:xfrm>
          <a:prstGeom prst="rect">
            <a:avLst/>
          </a:prstGeom>
          <a:noFill/>
        </p:spPr>
        <p:txBody>
          <a:bodyPr wrap="square" rtlCol="0">
            <a:spAutoFit/>
          </a:bodyPr>
          <a:lstStyle/>
          <a:p>
            <a:r>
              <a:rPr lang="en-GB" dirty="0"/>
              <a:t>Host</a:t>
            </a:r>
            <a:endParaRPr lang="en-US" dirty="0"/>
          </a:p>
        </p:txBody>
      </p:sp>
      <p:sp>
        <p:nvSpPr>
          <p:cNvPr id="44" name="TextBox 43"/>
          <p:cNvSpPr txBox="1"/>
          <p:nvPr/>
        </p:nvSpPr>
        <p:spPr>
          <a:xfrm>
            <a:off x="4246632" y="4787994"/>
            <a:ext cx="1286232" cy="369332"/>
          </a:xfrm>
          <a:prstGeom prst="rect">
            <a:avLst/>
          </a:prstGeom>
          <a:noFill/>
        </p:spPr>
        <p:txBody>
          <a:bodyPr wrap="square" rtlCol="0">
            <a:spAutoFit/>
          </a:bodyPr>
          <a:lstStyle/>
          <a:p>
            <a:r>
              <a:rPr lang="en-GB" dirty="0"/>
              <a:t>Hardware</a:t>
            </a:r>
            <a:endParaRPr lang="en-US" dirty="0"/>
          </a:p>
        </p:txBody>
      </p:sp>
      <p:cxnSp>
        <p:nvCxnSpPr>
          <p:cNvPr id="45" name="Straight Arrow Connector 44"/>
          <p:cNvCxnSpPr>
            <a:stCxn id="36" idx="0"/>
          </p:cNvCxnSpPr>
          <p:nvPr/>
        </p:nvCxnSpPr>
        <p:spPr>
          <a:xfrm flipH="1" flipV="1">
            <a:off x="1086999" y="2510916"/>
            <a:ext cx="53345" cy="2592050"/>
          </a:xfrm>
          <a:prstGeom prst="straightConnector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35" idx="2"/>
          </p:cNvCxnSpPr>
          <p:nvPr/>
        </p:nvCxnSpPr>
        <p:spPr>
          <a:xfrm flipH="1" flipV="1">
            <a:off x="1728103" y="2499610"/>
            <a:ext cx="48023" cy="2839261"/>
          </a:xfrm>
          <a:prstGeom prst="straightConnector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4" idx="2"/>
          </p:cNvCxnSpPr>
          <p:nvPr/>
        </p:nvCxnSpPr>
        <p:spPr>
          <a:xfrm flipH="1" flipV="1">
            <a:off x="2299638" y="2499610"/>
            <a:ext cx="35910" cy="2846271"/>
          </a:xfrm>
          <a:prstGeom prst="straightConnector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3" idx="0"/>
          </p:cNvCxnSpPr>
          <p:nvPr/>
        </p:nvCxnSpPr>
        <p:spPr>
          <a:xfrm flipH="1" flipV="1">
            <a:off x="2909697" y="2499610"/>
            <a:ext cx="17833" cy="2597852"/>
          </a:xfrm>
          <a:prstGeom prst="straightConnector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5471217" y="1246869"/>
            <a:ext cx="6529755" cy="4401205"/>
          </a:xfrm>
          <a:prstGeom prst="rect">
            <a:avLst/>
          </a:prstGeom>
          <a:noFill/>
        </p:spPr>
        <p:txBody>
          <a:bodyPr wrap="square" rtlCol="0">
            <a:spAutoFit/>
          </a:bodyPr>
          <a:lstStyle/>
          <a:p>
            <a:pPr marL="285744" indent="-285744">
              <a:buFont typeface="Arial" panose="020B0604020202020204" pitchFamily="34" charset="0"/>
              <a:buChar char="•"/>
            </a:pPr>
            <a:r>
              <a:rPr lang="en-GB" sz="2000" dirty="0">
                <a:solidFill>
                  <a:schemeClr val="accent3">
                    <a:lumMod val="75000"/>
                  </a:schemeClr>
                </a:solidFill>
              </a:rPr>
              <a:t>Provides way to scale out performance when using vhost ports.</a:t>
            </a:r>
          </a:p>
          <a:p>
            <a:endParaRPr lang="en-GB" sz="2000" dirty="0">
              <a:solidFill>
                <a:schemeClr val="accent3">
                  <a:lumMod val="75000"/>
                </a:schemeClr>
              </a:solidFill>
            </a:endParaRPr>
          </a:p>
          <a:p>
            <a:pPr marL="285744" indent="-285744">
              <a:buFont typeface="Arial" panose="020B0604020202020204" pitchFamily="34" charset="0"/>
              <a:buChar char="•"/>
            </a:pPr>
            <a:r>
              <a:rPr lang="en-GB" sz="2000" dirty="0">
                <a:solidFill>
                  <a:schemeClr val="accent3">
                    <a:lumMod val="75000"/>
                  </a:schemeClr>
                </a:solidFill>
              </a:rPr>
              <a:t>Number of queues configured for vHost </a:t>
            </a:r>
            <a:r>
              <a:rPr lang="en-GB" sz="2000" dirty="0" err="1">
                <a:solidFill>
                  <a:schemeClr val="accent3">
                    <a:lumMod val="75000"/>
                  </a:schemeClr>
                </a:solidFill>
              </a:rPr>
              <a:t>vNIC</a:t>
            </a:r>
            <a:r>
              <a:rPr lang="en-GB" sz="2000" dirty="0">
                <a:solidFill>
                  <a:schemeClr val="accent3">
                    <a:lumMod val="75000"/>
                  </a:schemeClr>
                </a:solidFill>
              </a:rPr>
              <a:t> is matched with the same number of queues in the physical NIC </a:t>
            </a:r>
          </a:p>
          <a:p>
            <a:r>
              <a:rPr lang="en-GB" sz="2000" dirty="0">
                <a:solidFill>
                  <a:schemeClr val="accent3">
                    <a:lumMod val="75000"/>
                  </a:schemeClr>
                </a:solidFill>
              </a:rPr>
              <a:t> </a:t>
            </a:r>
          </a:p>
          <a:p>
            <a:pPr marL="285744" indent="-285744">
              <a:buFont typeface="Arial" panose="020B0604020202020204" pitchFamily="34" charset="0"/>
              <a:buChar char="•"/>
            </a:pPr>
            <a:r>
              <a:rPr lang="en-GB" sz="2000" dirty="0">
                <a:solidFill>
                  <a:schemeClr val="accent3">
                    <a:lumMod val="75000"/>
                  </a:schemeClr>
                </a:solidFill>
              </a:rPr>
              <a:t>RSS hash used to distribute Rx traffic across queues</a:t>
            </a:r>
          </a:p>
          <a:p>
            <a:endParaRPr lang="en-GB" sz="2000" dirty="0">
              <a:solidFill>
                <a:schemeClr val="accent3">
                  <a:lumMod val="75000"/>
                </a:schemeClr>
              </a:solidFill>
            </a:endParaRPr>
          </a:p>
          <a:p>
            <a:pPr marL="285744" indent="-285744">
              <a:buFont typeface="Arial" panose="020B0604020202020204" pitchFamily="34" charset="0"/>
              <a:buChar char="•"/>
            </a:pPr>
            <a:r>
              <a:rPr lang="en-GB" sz="2000" dirty="0">
                <a:solidFill>
                  <a:schemeClr val="accent3">
                    <a:lumMod val="75000"/>
                  </a:schemeClr>
                </a:solidFill>
              </a:rPr>
              <a:t>Each queue is handled by a separate PMD i.e. the load for a </a:t>
            </a:r>
            <a:r>
              <a:rPr lang="en-GB" sz="2000" dirty="0" err="1">
                <a:solidFill>
                  <a:schemeClr val="accent3">
                    <a:lumMod val="75000"/>
                  </a:schemeClr>
                </a:solidFill>
              </a:rPr>
              <a:t>vNic</a:t>
            </a:r>
            <a:r>
              <a:rPr lang="en-GB" sz="2000" dirty="0">
                <a:solidFill>
                  <a:schemeClr val="accent3">
                    <a:lumMod val="75000"/>
                  </a:schemeClr>
                </a:solidFill>
              </a:rPr>
              <a:t> is spread across multiple PMDs</a:t>
            </a:r>
          </a:p>
          <a:p>
            <a:endParaRPr lang="en-GB" sz="2000" dirty="0">
              <a:solidFill>
                <a:schemeClr val="accent3">
                  <a:lumMod val="75000"/>
                </a:schemeClr>
              </a:solidFill>
            </a:endParaRPr>
          </a:p>
          <a:p>
            <a:endParaRPr lang="en-GB" sz="2000" dirty="0">
              <a:solidFill>
                <a:schemeClr val="accent3">
                  <a:lumMod val="75000"/>
                </a:schemeClr>
              </a:solidFill>
            </a:endParaRPr>
          </a:p>
          <a:p>
            <a:r>
              <a:rPr lang="en-GB" sz="2000" dirty="0"/>
              <a:t>  </a:t>
            </a:r>
            <a:endParaRPr lang="en-US" sz="2000" dirty="0"/>
          </a:p>
        </p:txBody>
      </p:sp>
      <p:sp>
        <p:nvSpPr>
          <p:cNvPr id="50" name="Title 49"/>
          <p:cNvSpPr>
            <a:spLocks noGrp="1"/>
          </p:cNvSpPr>
          <p:nvPr>
            <p:ph type="title"/>
          </p:nvPr>
        </p:nvSpPr>
        <p:spPr/>
        <p:txBody>
          <a:bodyPr>
            <a:normAutofit fontScale="90000"/>
          </a:bodyPr>
          <a:lstStyle/>
          <a:p>
            <a:r>
              <a:rPr lang="en-GB" dirty="0" err="1" smtClean="0"/>
              <a:t>Multiqueue</a:t>
            </a:r>
            <a:r>
              <a:rPr lang="en-GB" dirty="0" smtClean="0"/>
              <a:t> vHost</a:t>
            </a:r>
            <a:endParaRPr lang="en-US" dirty="0"/>
          </a:p>
        </p:txBody>
      </p:sp>
      <p:sp>
        <p:nvSpPr>
          <p:cNvPr id="53" name="Rounded Rectangle 52"/>
          <p:cNvSpPr/>
          <p:nvPr/>
        </p:nvSpPr>
        <p:spPr>
          <a:xfrm>
            <a:off x="10599684" y="78693"/>
            <a:ext cx="1524000" cy="462456"/>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OVS 2.5.0</a:t>
            </a:r>
            <a:endParaRPr lang="en-US" sz="1600" dirty="0"/>
          </a:p>
        </p:txBody>
      </p:sp>
      <p:sp>
        <p:nvSpPr>
          <p:cNvPr id="51" name="Rounded Rectangle 5"/>
          <p:cNvSpPr>
            <a:spLocks noChangeArrowheads="1"/>
          </p:cNvSpPr>
          <p:nvPr/>
        </p:nvSpPr>
        <p:spPr bwMode="auto">
          <a:xfrm>
            <a:off x="795007" y="4427229"/>
            <a:ext cx="556913" cy="294737"/>
          </a:xfrm>
          <a:prstGeom prst="roundRect">
            <a:avLst>
              <a:gd name="adj" fmla="val 16667"/>
            </a:avLst>
          </a:prstGeom>
          <a:noFill/>
          <a:ln>
            <a:solidFill>
              <a:schemeClr val="accent1"/>
            </a:solidFill>
          </a:ln>
        </p:spPr>
        <p:style>
          <a:lnRef idx="2">
            <a:schemeClr val="dk1"/>
          </a:lnRef>
          <a:fillRef idx="1">
            <a:schemeClr val="lt1"/>
          </a:fillRef>
          <a:effectRef idx="0">
            <a:schemeClr val="dk1"/>
          </a:effectRef>
          <a:fontRef idx="minor">
            <a:schemeClr val="dk1"/>
          </a:fontRef>
        </p:style>
        <p:txBody>
          <a:bodyPr lIns="37399" tIns="0" rIns="37399" bIns="0" spcCol="1512" anchor="b" anchorCtr="1"/>
          <a:lstStyle/>
          <a:p>
            <a:pPr algn="ctr" defTabSz="436301">
              <a:lnSpc>
                <a:spcPct val="90000"/>
              </a:lnSpc>
              <a:spcBef>
                <a:spcPts val="188"/>
              </a:spcBef>
              <a:spcAft>
                <a:spcPts val="188"/>
              </a:spcAft>
              <a:buClr>
                <a:prstClr val="black"/>
              </a:buClr>
              <a:defRPr/>
            </a:pPr>
            <a:r>
              <a:rPr lang="en-GB" altLang="en-US" sz="1100" b="1" kern="0" dirty="0" smtClean="0">
                <a:solidFill>
                  <a:schemeClr val="tx1"/>
                </a:solidFill>
                <a:cs typeface="Arial"/>
              </a:rPr>
              <a:t>Core 1</a:t>
            </a:r>
            <a:endParaRPr lang="en-US" altLang="en-US" sz="1100" b="1" kern="0" dirty="0">
              <a:solidFill>
                <a:schemeClr val="tx1"/>
              </a:solidFill>
              <a:cs typeface="Arial"/>
            </a:endParaRPr>
          </a:p>
        </p:txBody>
      </p:sp>
      <p:sp>
        <p:nvSpPr>
          <p:cNvPr id="52" name="Rounded Rectangle 5"/>
          <p:cNvSpPr>
            <a:spLocks noChangeArrowheads="1"/>
          </p:cNvSpPr>
          <p:nvPr/>
        </p:nvSpPr>
        <p:spPr bwMode="auto">
          <a:xfrm>
            <a:off x="1502430" y="4447629"/>
            <a:ext cx="528223" cy="260604"/>
          </a:xfrm>
          <a:prstGeom prst="roundRect">
            <a:avLst>
              <a:gd name="adj" fmla="val 16667"/>
            </a:avLst>
          </a:prstGeom>
          <a:noFill/>
          <a:ln>
            <a:solidFill>
              <a:schemeClr val="accent1"/>
            </a:solidFill>
          </a:ln>
        </p:spPr>
        <p:style>
          <a:lnRef idx="2">
            <a:schemeClr val="dk1"/>
          </a:lnRef>
          <a:fillRef idx="1">
            <a:schemeClr val="lt1"/>
          </a:fillRef>
          <a:effectRef idx="0">
            <a:schemeClr val="dk1"/>
          </a:effectRef>
          <a:fontRef idx="minor">
            <a:schemeClr val="dk1"/>
          </a:fontRef>
        </p:style>
        <p:txBody>
          <a:bodyPr lIns="37399" tIns="0" rIns="37399" bIns="0" spcCol="1512" anchor="b" anchorCtr="1"/>
          <a:lstStyle/>
          <a:p>
            <a:pPr algn="ctr" defTabSz="436301">
              <a:lnSpc>
                <a:spcPct val="90000"/>
              </a:lnSpc>
              <a:spcBef>
                <a:spcPts val="188"/>
              </a:spcBef>
              <a:spcAft>
                <a:spcPts val="188"/>
              </a:spcAft>
              <a:buClr>
                <a:prstClr val="black"/>
              </a:buClr>
              <a:defRPr/>
            </a:pPr>
            <a:r>
              <a:rPr lang="en-GB" altLang="en-US" sz="1100" b="1" kern="0" dirty="0" smtClean="0">
                <a:solidFill>
                  <a:schemeClr val="tx1"/>
                </a:solidFill>
                <a:cs typeface="Arial"/>
              </a:rPr>
              <a:t>Core 2</a:t>
            </a:r>
            <a:endParaRPr lang="en-US" altLang="en-US" sz="1100" b="1" kern="0" dirty="0">
              <a:solidFill>
                <a:schemeClr val="tx1"/>
              </a:solidFill>
              <a:cs typeface="Arial"/>
            </a:endParaRPr>
          </a:p>
        </p:txBody>
      </p:sp>
      <p:sp>
        <p:nvSpPr>
          <p:cNvPr id="54" name="Rounded Rectangle 5"/>
          <p:cNvSpPr>
            <a:spLocks noChangeArrowheads="1"/>
          </p:cNvSpPr>
          <p:nvPr/>
        </p:nvSpPr>
        <p:spPr bwMode="auto">
          <a:xfrm>
            <a:off x="2127118" y="4420179"/>
            <a:ext cx="536987" cy="293879"/>
          </a:xfrm>
          <a:prstGeom prst="roundRect">
            <a:avLst>
              <a:gd name="adj" fmla="val 16667"/>
            </a:avLst>
          </a:prstGeom>
          <a:noFill/>
          <a:ln>
            <a:solidFill>
              <a:schemeClr val="accent1"/>
            </a:solidFill>
          </a:ln>
        </p:spPr>
        <p:style>
          <a:lnRef idx="2">
            <a:schemeClr val="dk1"/>
          </a:lnRef>
          <a:fillRef idx="1">
            <a:schemeClr val="lt1"/>
          </a:fillRef>
          <a:effectRef idx="0">
            <a:schemeClr val="dk1"/>
          </a:effectRef>
          <a:fontRef idx="minor">
            <a:schemeClr val="dk1"/>
          </a:fontRef>
        </p:style>
        <p:txBody>
          <a:bodyPr lIns="37399" tIns="0" rIns="37399" bIns="0" spcCol="1512" anchor="b" anchorCtr="1"/>
          <a:lstStyle/>
          <a:p>
            <a:pPr algn="ctr" defTabSz="436301">
              <a:lnSpc>
                <a:spcPct val="90000"/>
              </a:lnSpc>
              <a:spcBef>
                <a:spcPts val="188"/>
              </a:spcBef>
              <a:spcAft>
                <a:spcPts val="188"/>
              </a:spcAft>
              <a:buClr>
                <a:prstClr val="black"/>
              </a:buClr>
              <a:defRPr/>
            </a:pPr>
            <a:r>
              <a:rPr lang="en-GB" altLang="en-US" sz="1100" b="1" kern="0" dirty="0" smtClean="0">
                <a:solidFill>
                  <a:schemeClr val="tx1"/>
                </a:solidFill>
                <a:cs typeface="Arial"/>
              </a:rPr>
              <a:t>Core 3</a:t>
            </a:r>
            <a:endParaRPr lang="en-US" altLang="en-US" sz="1100" b="1" kern="0" dirty="0">
              <a:solidFill>
                <a:schemeClr val="tx1"/>
              </a:solidFill>
              <a:cs typeface="Arial"/>
            </a:endParaRPr>
          </a:p>
        </p:txBody>
      </p:sp>
      <p:sp>
        <p:nvSpPr>
          <p:cNvPr id="55" name="Rounded Rectangle 5"/>
          <p:cNvSpPr>
            <a:spLocks noChangeArrowheads="1"/>
          </p:cNvSpPr>
          <p:nvPr/>
        </p:nvSpPr>
        <p:spPr bwMode="auto">
          <a:xfrm>
            <a:off x="2722807" y="4438434"/>
            <a:ext cx="583204" cy="269799"/>
          </a:xfrm>
          <a:prstGeom prst="roundRect">
            <a:avLst>
              <a:gd name="adj" fmla="val 16667"/>
            </a:avLst>
          </a:prstGeom>
          <a:noFill/>
          <a:ln>
            <a:solidFill>
              <a:schemeClr val="accent1"/>
            </a:solidFill>
          </a:ln>
        </p:spPr>
        <p:style>
          <a:lnRef idx="2">
            <a:schemeClr val="dk1"/>
          </a:lnRef>
          <a:fillRef idx="1">
            <a:schemeClr val="lt1"/>
          </a:fillRef>
          <a:effectRef idx="0">
            <a:schemeClr val="dk1"/>
          </a:effectRef>
          <a:fontRef idx="minor">
            <a:schemeClr val="dk1"/>
          </a:fontRef>
        </p:style>
        <p:txBody>
          <a:bodyPr lIns="37399" tIns="0" rIns="37399" bIns="0" spcCol="1512" anchor="b" anchorCtr="1"/>
          <a:lstStyle/>
          <a:p>
            <a:pPr algn="ctr" defTabSz="436301">
              <a:lnSpc>
                <a:spcPct val="90000"/>
              </a:lnSpc>
              <a:spcBef>
                <a:spcPts val="188"/>
              </a:spcBef>
              <a:spcAft>
                <a:spcPts val="188"/>
              </a:spcAft>
              <a:buClr>
                <a:prstClr val="black"/>
              </a:buClr>
              <a:defRPr/>
            </a:pPr>
            <a:r>
              <a:rPr lang="en-GB" altLang="en-US" sz="1100" b="1" kern="0" dirty="0" smtClean="0">
                <a:solidFill>
                  <a:schemeClr val="tx1"/>
                </a:solidFill>
                <a:cs typeface="Arial"/>
              </a:rPr>
              <a:t>Core 4</a:t>
            </a:r>
            <a:endParaRPr lang="en-US" altLang="en-US" sz="1100" b="1" kern="0" dirty="0">
              <a:solidFill>
                <a:schemeClr val="tx1"/>
              </a:solidFill>
              <a:cs typeface="Arial"/>
            </a:endParaRPr>
          </a:p>
        </p:txBody>
      </p:sp>
      <p:sp>
        <p:nvSpPr>
          <p:cNvPr id="56" name="Rounded Rectangle 5"/>
          <p:cNvSpPr>
            <a:spLocks noChangeArrowheads="1"/>
          </p:cNvSpPr>
          <p:nvPr/>
        </p:nvSpPr>
        <p:spPr bwMode="auto">
          <a:xfrm>
            <a:off x="3364501" y="4458159"/>
            <a:ext cx="673965" cy="318706"/>
          </a:xfrm>
          <a:prstGeom prst="roundRect">
            <a:avLst>
              <a:gd name="adj" fmla="val 16667"/>
            </a:avLst>
          </a:prstGeom>
          <a:noFill/>
          <a:ln>
            <a:noFill/>
          </a:ln>
        </p:spPr>
        <p:style>
          <a:lnRef idx="2">
            <a:schemeClr val="dk1"/>
          </a:lnRef>
          <a:fillRef idx="1">
            <a:schemeClr val="lt1"/>
          </a:fillRef>
          <a:effectRef idx="0">
            <a:schemeClr val="dk1"/>
          </a:effectRef>
          <a:fontRef idx="minor">
            <a:schemeClr val="dk1"/>
          </a:fontRef>
        </p:style>
        <p:txBody>
          <a:bodyPr lIns="37399" tIns="0" rIns="37399" bIns="0" spcCol="1512" anchor="b" anchorCtr="1"/>
          <a:lstStyle/>
          <a:p>
            <a:pPr algn="ctr" defTabSz="436301">
              <a:lnSpc>
                <a:spcPct val="90000"/>
              </a:lnSpc>
              <a:spcBef>
                <a:spcPts val="188"/>
              </a:spcBef>
              <a:spcAft>
                <a:spcPts val="188"/>
              </a:spcAft>
              <a:buClr>
                <a:prstClr val="black"/>
              </a:buClr>
              <a:defRPr/>
            </a:pPr>
            <a:r>
              <a:rPr lang="en-US" altLang="en-US" sz="1100" b="1" kern="0" dirty="0" smtClean="0">
                <a:solidFill>
                  <a:schemeClr val="tx1"/>
                </a:solidFill>
                <a:cs typeface="Arial"/>
              </a:rPr>
              <a:t>…</a:t>
            </a:r>
            <a:endParaRPr lang="en-US" altLang="en-US" sz="1100" b="1" kern="0" dirty="0">
              <a:solidFill>
                <a:schemeClr val="tx1"/>
              </a:solidFill>
              <a:cs typeface="Arial"/>
            </a:endParaRPr>
          </a:p>
        </p:txBody>
      </p:sp>
    </p:spTree>
    <p:custDataLst>
      <p:tags r:id="rId1"/>
    </p:custDataLst>
    <p:extLst>
      <p:ext uri="{BB962C8B-B14F-4D97-AF65-F5344CB8AC3E}">
        <p14:creationId xmlns:p14="http://schemas.microsoft.com/office/powerpoint/2010/main" val="31250102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OVS with DPDK </a:t>
            </a:r>
            <a:r>
              <a:rPr lang="en-US" dirty="0"/>
              <a:t>Performance</a:t>
            </a:r>
          </a:p>
        </p:txBody>
      </p:sp>
      <p:sp>
        <p:nvSpPr>
          <p:cNvPr id="5" name="Text Placeholder 4"/>
          <p:cNvSpPr>
            <a:spLocks noGrp="1"/>
          </p:cNvSpPr>
          <p:nvPr>
            <p:ph type="body" idx="1"/>
          </p:nvPr>
        </p:nvSpPr>
        <p:spPr/>
        <p:txBody>
          <a:bodyPr/>
          <a:lstStyle/>
          <a:p>
            <a:endParaRPr lang="en-US" dirty="0" smtClean="0"/>
          </a:p>
        </p:txBody>
      </p:sp>
      <p:sp>
        <p:nvSpPr>
          <p:cNvPr id="2" name="Slide Number Placeholder 1"/>
          <p:cNvSpPr>
            <a:spLocks noGrp="1"/>
          </p:cNvSpPr>
          <p:nvPr>
            <p:ph type="sldNum" sz="quarter" idx="12"/>
          </p:nvPr>
        </p:nvSpPr>
        <p:spPr/>
        <p:txBody>
          <a:bodyPr/>
          <a:lstStyle/>
          <a:p>
            <a:fld id="{B41F42F8-25E4-4D1B-BD30-C90591184289}" type="slidenum">
              <a:rPr lang="en-US" smtClean="0"/>
              <a:t>14</a:t>
            </a:fld>
            <a:endParaRPr lang="en-US"/>
          </a:p>
        </p:txBody>
      </p:sp>
    </p:spTree>
    <p:extLst>
      <p:ext uri="{BB962C8B-B14F-4D97-AF65-F5344CB8AC3E}">
        <p14:creationId xmlns:p14="http://schemas.microsoft.com/office/powerpoint/2010/main" val="20406938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609600" y="0"/>
            <a:ext cx="10972800" cy="1158240"/>
          </a:xfrm>
        </p:spPr>
        <p:txBody>
          <a:bodyPr/>
          <a:lstStyle/>
          <a:p>
            <a:r>
              <a:rPr lang="en-GB" sz="4533" dirty="0" smtClean="0">
                <a:latin typeface="Intel Clear Pro" panose="020B0804020202060201" pitchFamily="34" charset="0"/>
                <a:ea typeface="Intel Clear Pro" panose="020B0804020202060201" pitchFamily="34" charset="0"/>
                <a:cs typeface="Intel Clear Pro" panose="020B0804020202060201" pitchFamily="34" charset="0"/>
              </a:rPr>
              <a:t>OVS-DPDK Performance tuning</a:t>
            </a:r>
            <a:endParaRPr lang="en-US" sz="4533" dirty="0"/>
          </a:p>
        </p:txBody>
      </p:sp>
      <p:sp>
        <p:nvSpPr>
          <p:cNvPr id="2" name="Content Placeholder 1"/>
          <p:cNvSpPr>
            <a:spLocks noGrp="1"/>
          </p:cNvSpPr>
          <p:nvPr>
            <p:ph idx="1"/>
          </p:nvPr>
        </p:nvSpPr>
        <p:spPr>
          <a:xfrm>
            <a:off x="609600" y="1340068"/>
            <a:ext cx="10972800" cy="4687035"/>
          </a:xfrm>
        </p:spPr>
        <p:txBody>
          <a:bodyPr>
            <a:normAutofit lnSpcReduction="10000"/>
          </a:bodyPr>
          <a:lstStyle/>
          <a:p>
            <a:pPr marL="457200" indent="-457200">
              <a:buFont typeface="+mj-lt"/>
              <a:buAutoNum type="arabicPeriod"/>
            </a:pPr>
            <a:r>
              <a:rPr lang="en-US" dirty="0" smtClean="0"/>
              <a:t>Enable </a:t>
            </a:r>
            <a:r>
              <a:rPr lang="en-US" dirty="0" err="1" smtClean="0"/>
              <a:t>hugepage</a:t>
            </a:r>
            <a:r>
              <a:rPr lang="en-US" dirty="0" smtClean="0"/>
              <a:t> size 1GB (64-bit OS) / 2MB (32-bit OS) setup on the host</a:t>
            </a:r>
          </a:p>
          <a:p>
            <a:pPr marL="457200" indent="-457200">
              <a:buFont typeface="+mj-lt"/>
              <a:buAutoNum type="arabicPeriod"/>
            </a:pPr>
            <a:r>
              <a:rPr lang="en-US" dirty="0" smtClean="0"/>
              <a:t>Isolate </a:t>
            </a:r>
            <a:r>
              <a:rPr lang="en-US" dirty="0"/>
              <a:t>cores from the </a:t>
            </a:r>
            <a:r>
              <a:rPr lang="en-US" dirty="0" err="1"/>
              <a:t>linux</a:t>
            </a:r>
            <a:r>
              <a:rPr lang="en-US" dirty="0"/>
              <a:t> </a:t>
            </a:r>
            <a:r>
              <a:rPr lang="en-US" dirty="0" smtClean="0"/>
              <a:t>scheduler in the boot command line</a:t>
            </a:r>
          </a:p>
          <a:p>
            <a:pPr marL="457200" indent="-457200">
              <a:buFont typeface="+mj-lt"/>
              <a:buAutoNum type="arabicPeriod"/>
            </a:pPr>
            <a:r>
              <a:rPr lang="en-US" dirty="0" err="1" smtClean="0"/>
              <a:t>Affinitize</a:t>
            </a:r>
            <a:r>
              <a:rPr lang="en-US" dirty="0" smtClean="0"/>
              <a:t> DPDK </a:t>
            </a:r>
            <a:r>
              <a:rPr lang="en-US" dirty="0" err="1"/>
              <a:t>pmd</a:t>
            </a:r>
            <a:r>
              <a:rPr lang="en-US" dirty="0"/>
              <a:t> </a:t>
            </a:r>
            <a:r>
              <a:rPr lang="en-US" dirty="0" smtClean="0"/>
              <a:t>threads </a:t>
            </a:r>
            <a:r>
              <a:rPr lang="en-US" dirty="0"/>
              <a:t>and </a:t>
            </a:r>
            <a:r>
              <a:rPr lang="en-US" dirty="0" err="1"/>
              <a:t>Qemu</a:t>
            </a:r>
            <a:r>
              <a:rPr lang="en-US" dirty="0"/>
              <a:t> vCPU threads </a:t>
            </a:r>
            <a:r>
              <a:rPr lang="en-US" dirty="0" smtClean="0"/>
              <a:t>accordingly</a:t>
            </a:r>
          </a:p>
          <a:p>
            <a:pPr marL="682620" lvl="1" indent="-457200"/>
            <a:r>
              <a:rPr lang="en-US" dirty="0" smtClean="0"/>
              <a:t>PMD threads affinity</a:t>
            </a:r>
          </a:p>
          <a:p>
            <a:pPr lvl="2" indent="0">
              <a:buNone/>
            </a:pPr>
            <a:r>
              <a:rPr lang="en-US" dirty="0" smtClean="0">
                <a:solidFill>
                  <a:schemeClr val="bg2">
                    <a:lumMod val="50000"/>
                  </a:schemeClr>
                </a:solidFill>
              </a:rPr>
              <a:t>	Use </a:t>
            </a:r>
            <a:r>
              <a:rPr lang="en-US" dirty="0">
                <a:solidFill>
                  <a:schemeClr val="bg2">
                    <a:lumMod val="50000"/>
                  </a:schemeClr>
                </a:solidFill>
              </a:rPr>
              <a:t>multiple poll mode driver threads. E.g. to run PMD threads on core 1 and 2:</a:t>
            </a:r>
          </a:p>
          <a:p>
            <a:pPr lvl="2" indent="0">
              <a:buNone/>
            </a:pPr>
            <a:r>
              <a:rPr lang="en-US" dirty="0" smtClean="0">
                <a:solidFill>
                  <a:schemeClr val="bg2">
                    <a:lumMod val="50000"/>
                  </a:schemeClr>
                </a:solidFill>
              </a:rPr>
              <a:t>	 # </a:t>
            </a:r>
            <a:r>
              <a:rPr lang="en-US" dirty="0" err="1" smtClean="0">
                <a:solidFill>
                  <a:schemeClr val="bg2">
                    <a:lumMod val="50000"/>
                  </a:schemeClr>
                </a:solidFill>
              </a:rPr>
              <a:t>ovs-vsctl</a:t>
            </a:r>
            <a:r>
              <a:rPr lang="en-US" dirty="0" smtClean="0">
                <a:solidFill>
                  <a:schemeClr val="bg2">
                    <a:lumMod val="50000"/>
                  </a:schemeClr>
                </a:solidFill>
              </a:rPr>
              <a:t> </a:t>
            </a:r>
            <a:r>
              <a:rPr lang="en-US" dirty="0">
                <a:solidFill>
                  <a:schemeClr val="bg2">
                    <a:lumMod val="50000"/>
                  </a:schemeClr>
                </a:solidFill>
              </a:rPr>
              <a:t>set </a:t>
            </a:r>
            <a:r>
              <a:rPr lang="en-US" dirty="0" err="1">
                <a:solidFill>
                  <a:schemeClr val="bg2">
                    <a:lumMod val="50000"/>
                  </a:schemeClr>
                </a:solidFill>
              </a:rPr>
              <a:t>Open_vSwitch</a:t>
            </a:r>
            <a:r>
              <a:rPr lang="en-US" dirty="0">
                <a:solidFill>
                  <a:schemeClr val="bg2">
                    <a:lumMod val="50000"/>
                  </a:schemeClr>
                </a:solidFill>
              </a:rPr>
              <a:t> . </a:t>
            </a:r>
            <a:r>
              <a:rPr lang="en-US" dirty="0" err="1">
                <a:solidFill>
                  <a:schemeClr val="bg2">
                    <a:lumMod val="50000"/>
                  </a:schemeClr>
                </a:solidFill>
              </a:rPr>
              <a:t>other_config:pmd-cpu-mask</a:t>
            </a:r>
            <a:r>
              <a:rPr lang="en-US" dirty="0">
                <a:solidFill>
                  <a:schemeClr val="bg2">
                    <a:lumMod val="50000"/>
                  </a:schemeClr>
                </a:solidFill>
              </a:rPr>
              <a:t>=6</a:t>
            </a:r>
          </a:p>
          <a:p>
            <a:pPr lvl="2" indent="0">
              <a:buNone/>
            </a:pPr>
            <a:endParaRPr lang="en-US" b="1" dirty="0" smtClean="0"/>
          </a:p>
          <a:p>
            <a:pPr marL="682620" lvl="1" indent="-457200"/>
            <a:r>
              <a:rPr lang="en-US" dirty="0" err="1" smtClean="0"/>
              <a:t>Qemu</a:t>
            </a:r>
            <a:r>
              <a:rPr lang="en-US" dirty="0" smtClean="0"/>
              <a:t> </a:t>
            </a:r>
            <a:r>
              <a:rPr lang="en-US" dirty="0"/>
              <a:t>vCPU thread </a:t>
            </a:r>
            <a:r>
              <a:rPr lang="en-US" dirty="0" smtClean="0"/>
              <a:t>Affinity</a:t>
            </a:r>
          </a:p>
          <a:p>
            <a:pPr lvl="1" indent="0">
              <a:buNone/>
            </a:pPr>
            <a:r>
              <a:rPr lang="en-US" dirty="0"/>
              <a:t>	</a:t>
            </a:r>
            <a:r>
              <a:rPr lang="en-US" sz="1500" dirty="0">
                <a:solidFill>
                  <a:schemeClr val="bg2">
                    <a:lumMod val="50000"/>
                  </a:schemeClr>
                </a:solidFill>
              </a:rPr>
              <a:t>Note: </a:t>
            </a:r>
            <a:r>
              <a:rPr lang="en-US" sz="1500" dirty="0" smtClean="0">
                <a:solidFill>
                  <a:schemeClr val="bg2">
                    <a:lumMod val="50000"/>
                  </a:schemeClr>
                </a:solidFill>
              </a:rPr>
              <a:t># active </a:t>
            </a:r>
            <a:r>
              <a:rPr lang="en-US" sz="1500" dirty="0">
                <a:solidFill>
                  <a:schemeClr val="bg2">
                    <a:lumMod val="50000"/>
                  </a:schemeClr>
                </a:solidFill>
              </a:rPr>
              <a:t>threads (with 100 CPU%) are set to </a:t>
            </a:r>
            <a:r>
              <a:rPr lang="en-US" sz="1500" dirty="0" smtClean="0">
                <a:solidFill>
                  <a:schemeClr val="bg2">
                    <a:lumMod val="50000"/>
                  </a:schemeClr>
                </a:solidFill>
              </a:rPr>
              <a:t>different </a:t>
            </a:r>
            <a:r>
              <a:rPr lang="en-US" sz="1500" dirty="0">
                <a:solidFill>
                  <a:schemeClr val="bg2">
                    <a:lumMod val="50000"/>
                  </a:schemeClr>
                </a:solidFill>
              </a:rPr>
              <a:t>logical cores</a:t>
            </a:r>
            <a:endParaRPr lang="en-US" sz="1500" dirty="0" smtClean="0">
              <a:solidFill>
                <a:schemeClr val="bg2">
                  <a:lumMod val="50000"/>
                </a:schemeClr>
              </a:solidFill>
            </a:endParaRPr>
          </a:p>
          <a:p>
            <a:pPr lvl="1" indent="0">
              <a:buNone/>
            </a:pPr>
            <a:r>
              <a:rPr lang="en-US" sz="1500" dirty="0"/>
              <a:t>	</a:t>
            </a:r>
            <a:endParaRPr lang="en-US" sz="1500" dirty="0" smtClean="0"/>
          </a:p>
          <a:p>
            <a:pPr marL="457200" indent="-457200">
              <a:buFont typeface="+mj-lt"/>
              <a:buAutoNum type="arabicPeriod"/>
            </a:pPr>
            <a:r>
              <a:rPr lang="en-US" dirty="0" smtClean="0"/>
              <a:t>Disable RX </a:t>
            </a:r>
            <a:r>
              <a:rPr lang="en-US" dirty="0" err="1"/>
              <a:t>Mergeable</a:t>
            </a:r>
            <a:r>
              <a:rPr lang="en-US" dirty="0"/>
              <a:t> </a:t>
            </a:r>
            <a:r>
              <a:rPr lang="en-US" dirty="0" smtClean="0"/>
              <a:t>buffers</a:t>
            </a:r>
          </a:p>
          <a:p>
            <a:pPr lvl="2" indent="0">
              <a:buNone/>
            </a:pPr>
            <a:r>
              <a:rPr lang="en-US" dirty="0" smtClean="0"/>
              <a:t>-</a:t>
            </a:r>
            <a:r>
              <a:rPr lang="en-US" dirty="0" err="1" smtClean="0"/>
              <a:t>netdev</a:t>
            </a:r>
            <a:r>
              <a:rPr lang="en-US" dirty="0" smtClean="0"/>
              <a:t> </a:t>
            </a:r>
            <a:r>
              <a:rPr lang="en-US" dirty="0"/>
              <a:t>type=</a:t>
            </a:r>
            <a:r>
              <a:rPr lang="en-US" dirty="0" err="1"/>
              <a:t>vhost-user,id</a:t>
            </a:r>
            <a:r>
              <a:rPr lang="en-US" dirty="0"/>
              <a:t>=net2,chardev=char2,vhostforce -device </a:t>
            </a:r>
            <a:r>
              <a:rPr lang="en-US" dirty="0" err="1"/>
              <a:t>virtio</a:t>
            </a:r>
            <a:r>
              <a:rPr lang="en-US" dirty="0"/>
              <a:t>-net-</a:t>
            </a:r>
            <a:r>
              <a:rPr lang="en-US" dirty="0" err="1"/>
              <a:t>pci,mq</a:t>
            </a:r>
            <a:r>
              <a:rPr lang="en-US" dirty="0"/>
              <a:t>=</a:t>
            </a:r>
            <a:r>
              <a:rPr lang="en-US" dirty="0" err="1"/>
              <a:t>on,netdev</a:t>
            </a:r>
            <a:r>
              <a:rPr lang="en-US" dirty="0"/>
              <a:t>=net2,mac=00:00:00:00:00:02,csum=</a:t>
            </a:r>
            <a:r>
              <a:rPr lang="en-US" dirty="0" err="1"/>
              <a:t>off,gso</a:t>
            </a:r>
            <a:r>
              <a:rPr lang="en-US" dirty="0"/>
              <a:t>=off,guest_tso4=off,guest_tso6=</a:t>
            </a:r>
            <a:r>
              <a:rPr lang="en-US" dirty="0" err="1"/>
              <a:t>off,guest_ecn</a:t>
            </a:r>
            <a:r>
              <a:rPr lang="en-US" dirty="0"/>
              <a:t>=off,</a:t>
            </a:r>
            <a:r>
              <a:rPr lang="en-US" dirty="0">
                <a:solidFill>
                  <a:schemeClr val="accent5"/>
                </a:solidFill>
              </a:rPr>
              <a:t>mrg_rxbuf=off</a:t>
            </a:r>
            <a:endParaRPr lang="en-US" dirty="0" smtClean="0">
              <a:solidFill>
                <a:schemeClr val="accent5"/>
              </a:solidFill>
            </a:endParaRPr>
          </a:p>
          <a:p>
            <a:pPr marL="457200" indent="-457200">
              <a:buFont typeface="+mj-lt"/>
              <a:buAutoNum type="arabicPeriod"/>
            </a:pPr>
            <a:r>
              <a:rPr lang="en-US" dirty="0" smtClean="0"/>
              <a:t>Enable the </a:t>
            </a:r>
            <a:r>
              <a:rPr lang="en-US" dirty="0"/>
              <a:t>number of </a:t>
            </a:r>
            <a:r>
              <a:rPr lang="en-US" dirty="0" err="1" smtClean="0"/>
              <a:t>rx</a:t>
            </a:r>
            <a:r>
              <a:rPr lang="en-US" dirty="0" smtClean="0"/>
              <a:t> queues for </a:t>
            </a:r>
            <a:r>
              <a:rPr lang="en-US" dirty="0"/>
              <a:t>DPDK </a:t>
            </a:r>
            <a:r>
              <a:rPr lang="en-US" dirty="0" smtClean="0"/>
              <a:t>interface (multi-queue)</a:t>
            </a:r>
          </a:p>
          <a:p>
            <a:r>
              <a:rPr lang="en-US" dirty="0" smtClean="0"/>
              <a:t>	# </a:t>
            </a:r>
            <a:r>
              <a:rPr lang="en-US" sz="1800" dirty="0" err="1" smtClean="0">
                <a:solidFill>
                  <a:schemeClr val="tx1"/>
                </a:solidFill>
              </a:rPr>
              <a:t>ovs-vsctl</a:t>
            </a:r>
            <a:r>
              <a:rPr lang="en-US" sz="1800" dirty="0" smtClean="0">
                <a:solidFill>
                  <a:schemeClr val="tx1"/>
                </a:solidFill>
              </a:rPr>
              <a:t> </a:t>
            </a:r>
            <a:r>
              <a:rPr lang="en-US" sz="1800" dirty="0">
                <a:solidFill>
                  <a:schemeClr val="tx1"/>
                </a:solidFill>
              </a:rPr>
              <a:t>set Interface &lt;DPDK interface&gt; </a:t>
            </a:r>
            <a:r>
              <a:rPr lang="en-US" sz="1800" dirty="0" err="1">
                <a:solidFill>
                  <a:schemeClr val="tx1"/>
                </a:solidFill>
              </a:rPr>
              <a:t>options:n_rxq</a:t>
            </a:r>
            <a:r>
              <a:rPr lang="en-US" sz="1800" dirty="0">
                <a:solidFill>
                  <a:schemeClr val="tx1"/>
                </a:solidFill>
              </a:rPr>
              <a:t>=&lt;integer&gt;</a:t>
            </a:r>
          </a:p>
        </p:txBody>
      </p:sp>
      <p:graphicFrame>
        <p:nvGraphicFramePr>
          <p:cNvPr id="4" name="Table 3"/>
          <p:cNvGraphicFramePr>
            <a:graphicFrameLocks noGrp="1"/>
          </p:cNvGraphicFramePr>
          <p:nvPr>
            <p:extLst>
              <p:ext uri="{D42A27DB-BD31-4B8C-83A1-F6EECF244321}">
                <p14:modId xmlns:p14="http://schemas.microsoft.com/office/powerpoint/2010/main" val="2643178945"/>
              </p:ext>
            </p:extLst>
          </p:nvPr>
        </p:nvGraphicFramePr>
        <p:xfrm>
          <a:off x="8384189" y="3093463"/>
          <a:ext cx="2068348" cy="1482080"/>
        </p:xfrm>
        <a:graphic>
          <a:graphicData uri="http://schemas.openxmlformats.org/drawingml/2006/table">
            <a:tbl>
              <a:tblPr>
                <a:tableStyleId>{5C22544A-7EE6-4342-B048-85BDC9FD1C3A}</a:tableStyleId>
              </a:tblPr>
              <a:tblGrid>
                <a:gridCol w="964762"/>
                <a:gridCol w="1103586"/>
              </a:tblGrid>
              <a:tr h="75406">
                <a:tc gridSpan="2">
                  <a:txBody>
                    <a:bodyPr/>
                    <a:lstStyle/>
                    <a:p>
                      <a:pPr algn="l" fontAlgn="ctr"/>
                      <a:r>
                        <a:rPr lang="en-US" sz="1000" b="1" u="none" strike="noStrike" dirty="0">
                          <a:effectLst/>
                        </a:rPr>
                        <a:t>VM1 QEMU threads:</a:t>
                      </a:r>
                      <a:endParaRPr lang="en-US" sz="1000" b="1" i="0" u="none" strike="noStrike" dirty="0">
                        <a:solidFill>
                          <a:srgbClr val="000000"/>
                        </a:solidFill>
                        <a:effectLst/>
                        <a:latin typeface="Arial" panose="020B0604020202020204" pitchFamily="34" charset="0"/>
                      </a:endParaRPr>
                    </a:p>
                  </a:txBody>
                  <a:tcPr marL="9525" marR="9525" marT="9525" marB="0" anchor="ctr"/>
                </a:tc>
                <a:tc hMerge="1">
                  <a:txBody>
                    <a:bodyPr/>
                    <a:lstStyle/>
                    <a:p>
                      <a:endParaRPr lang="en-US"/>
                    </a:p>
                  </a:txBody>
                  <a:tcPr/>
                </a:tc>
              </a:tr>
              <a:tr h="218736">
                <a:tc>
                  <a:txBody>
                    <a:bodyPr/>
                    <a:lstStyle/>
                    <a:p>
                      <a:pPr algn="l" fontAlgn="b"/>
                      <a:r>
                        <a:rPr lang="en-US" sz="1100" u="none" strike="noStrike" dirty="0">
                          <a:effectLst/>
                        </a:rPr>
                        <a:t>Logical Core</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Process</a:t>
                      </a:r>
                      <a:endParaRPr lang="en-US" sz="1100" b="1" i="0" u="none" strike="noStrike">
                        <a:solidFill>
                          <a:srgbClr val="000000"/>
                        </a:solidFill>
                        <a:effectLst/>
                        <a:latin typeface="Calibri" panose="020F0502020204030204" pitchFamily="34" charset="0"/>
                      </a:endParaRPr>
                    </a:p>
                  </a:txBody>
                  <a:tcPr marL="9525" marR="9525" marT="9525" marB="0" anchor="b"/>
                </a:tc>
              </a:tr>
              <a:tr h="392759">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000" u="none" strike="noStrike">
                          <a:effectLst/>
                        </a:rPr>
                        <a:t>QEMU (main thread for VM1)</a:t>
                      </a:r>
                      <a:endParaRPr lang="en-US" sz="1000" b="0" i="0" u="none" strike="noStrike">
                        <a:solidFill>
                          <a:srgbClr val="000000"/>
                        </a:solidFill>
                        <a:effectLst/>
                        <a:latin typeface="Arial" panose="020B0604020202020204" pitchFamily="34" charset="0"/>
                      </a:endParaRPr>
                    </a:p>
                  </a:txBody>
                  <a:tcPr marL="9525" marR="9525" marT="9525" marB="0" anchor="b"/>
                </a:tc>
              </a:tr>
              <a:tr h="147569">
                <a:tc>
                  <a:txBody>
                    <a:bodyPr/>
                    <a:lstStyle/>
                    <a:p>
                      <a:pPr algn="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QEMU</a:t>
                      </a:r>
                      <a:endParaRPr lang="en-US" sz="1100" b="0" i="0" u="none" strike="noStrike">
                        <a:solidFill>
                          <a:srgbClr val="000000"/>
                        </a:solidFill>
                        <a:effectLst/>
                        <a:latin typeface="Calibri" panose="020F0502020204030204" pitchFamily="34" charset="0"/>
                      </a:endParaRPr>
                    </a:p>
                  </a:txBody>
                  <a:tcPr marL="9525" marR="9525" marT="9525" marB="0" anchor="b"/>
                </a:tc>
              </a:tr>
              <a:tr h="147569">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QEMU</a:t>
                      </a:r>
                      <a:endParaRPr lang="en-US" sz="1100" b="0" i="0" u="none" strike="noStrike">
                        <a:solidFill>
                          <a:srgbClr val="000000"/>
                        </a:solidFill>
                        <a:effectLst/>
                        <a:latin typeface="Calibri" panose="020F0502020204030204" pitchFamily="34" charset="0"/>
                      </a:endParaRPr>
                    </a:p>
                  </a:txBody>
                  <a:tcPr marL="9525" marR="9525" marT="9525" marB="0" anchor="b"/>
                </a:tc>
              </a:tr>
              <a:tr h="147569">
                <a:tc>
                  <a:txBody>
                    <a:bodyPr/>
                    <a:lstStyle/>
                    <a:p>
                      <a:pPr algn="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QEMU</a:t>
                      </a:r>
                      <a:endParaRPr lang="en-US" sz="1100" b="0" i="0" u="none" strike="noStrike">
                        <a:solidFill>
                          <a:srgbClr val="000000"/>
                        </a:solidFill>
                        <a:effectLst/>
                        <a:latin typeface="Calibri" panose="020F0502020204030204" pitchFamily="34" charset="0"/>
                      </a:endParaRPr>
                    </a:p>
                  </a:txBody>
                  <a:tcPr marL="9525" marR="9525" marT="9525" marB="0" anchor="b"/>
                </a:tc>
              </a:tr>
              <a:tr h="147569">
                <a:tc>
                  <a:txBody>
                    <a:bodyPr/>
                    <a:lstStyle/>
                    <a:p>
                      <a:pPr algn="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QEMU</a:t>
                      </a:r>
                      <a:endParaRPr lang="en-US" sz="1100" b="0" i="0" u="none" strike="noStrike" dirty="0">
                        <a:solidFill>
                          <a:srgbClr val="000000"/>
                        </a:solidFill>
                        <a:effectLst/>
                        <a:latin typeface="Calibri" panose="020F0502020204030204" pitchFamily="34" charset="0"/>
                      </a:endParaRPr>
                    </a:p>
                  </a:txBody>
                  <a:tcPr marL="9525" marR="9525" marT="9525" marB="0" anchor="b"/>
                </a:tc>
              </a:tr>
            </a:tbl>
          </a:graphicData>
        </a:graphic>
      </p:graphicFrame>
    </p:spTree>
    <p:extLst>
      <p:ext uri="{BB962C8B-B14F-4D97-AF65-F5344CB8AC3E}">
        <p14:creationId xmlns:p14="http://schemas.microsoft.com/office/powerpoint/2010/main" val="24690997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609600" y="0"/>
            <a:ext cx="10972800" cy="1158240"/>
          </a:xfrm>
        </p:spPr>
        <p:txBody>
          <a:bodyPr/>
          <a:lstStyle/>
          <a:p>
            <a:r>
              <a:rPr lang="en-GB" sz="4533" dirty="0" smtClean="0">
                <a:latin typeface="Intel Clear Pro" panose="020B0804020202060201" pitchFamily="34" charset="0"/>
                <a:ea typeface="Intel Clear Pro" panose="020B0804020202060201" pitchFamily="34" charset="0"/>
                <a:cs typeface="Intel Clear Pro" panose="020B0804020202060201" pitchFamily="34" charset="0"/>
              </a:rPr>
              <a:t>Platform Configuration</a:t>
            </a:r>
            <a:endParaRPr lang="en-US" sz="4533" dirty="0"/>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1594427764"/>
              </p:ext>
            </p:extLst>
          </p:nvPr>
        </p:nvGraphicFramePr>
        <p:xfrm>
          <a:off x="199697" y="1149832"/>
          <a:ext cx="5933089" cy="5172140"/>
        </p:xfrm>
        <a:graphic>
          <a:graphicData uri="http://schemas.openxmlformats.org/drawingml/2006/table">
            <a:tbl>
              <a:tblPr firstRow="1" firstCol="1" bandRow="1">
                <a:tableStyleId>{5C22544A-7EE6-4342-B048-85BDC9FD1C3A}</a:tableStyleId>
              </a:tblPr>
              <a:tblGrid>
                <a:gridCol w="1098387"/>
                <a:gridCol w="4834702"/>
              </a:tblGrid>
              <a:tr h="317559">
                <a:tc>
                  <a:txBody>
                    <a:bodyPr/>
                    <a:lstStyle/>
                    <a:p>
                      <a:pPr marL="0" marR="0">
                        <a:spcBef>
                          <a:spcPts val="300"/>
                        </a:spcBef>
                        <a:spcAft>
                          <a:spcPts val="300"/>
                        </a:spcAft>
                      </a:pPr>
                      <a:r>
                        <a:rPr lang="en-US" sz="1200" dirty="0">
                          <a:effectLst/>
                        </a:rPr>
                        <a:t>Item</a:t>
                      </a:r>
                      <a:endParaRPr lang="en-US" sz="1200" dirty="0">
                        <a:solidFill>
                          <a:srgbClr val="0071C5"/>
                        </a:solidFill>
                        <a:effectLst/>
                        <a:latin typeface="Intel Clear" panose="020B0604020203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300"/>
                        </a:spcBef>
                        <a:spcAft>
                          <a:spcPts val="300"/>
                        </a:spcAft>
                      </a:pPr>
                      <a:r>
                        <a:rPr lang="en-US" sz="1200">
                          <a:effectLst/>
                        </a:rPr>
                        <a:t>Description</a:t>
                      </a:r>
                      <a:endParaRPr lang="en-US" sz="1200">
                        <a:solidFill>
                          <a:srgbClr val="0071C5"/>
                        </a:solidFill>
                        <a:effectLst/>
                        <a:latin typeface="Intel Clear" panose="020B0604020203020204" pitchFamily="34" charset="0"/>
                        <a:ea typeface="Times New Roman" panose="02020603050405020304" pitchFamily="18" charset="0"/>
                        <a:cs typeface="Times New Roman" panose="02020603050405020304" pitchFamily="18" charset="0"/>
                      </a:endParaRPr>
                    </a:p>
                  </a:txBody>
                  <a:tcPr marL="68580" marR="68580" marT="0" marB="0"/>
                </a:tc>
              </a:tr>
              <a:tr h="975468">
                <a:tc>
                  <a:txBody>
                    <a:bodyPr/>
                    <a:lstStyle/>
                    <a:p>
                      <a:pPr marL="0" marR="0">
                        <a:spcBef>
                          <a:spcPts val="300"/>
                        </a:spcBef>
                        <a:spcAft>
                          <a:spcPts val="300"/>
                        </a:spcAft>
                      </a:pPr>
                      <a:r>
                        <a:rPr lang="en-US" sz="1200">
                          <a:effectLst/>
                        </a:rPr>
                        <a:t>Server Platform</a:t>
                      </a:r>
                      <a:endParaRPr lang="en-US" sz="1200">
                        <a:effectLst/>
                        <a:latin typeface="Intel Clear" panose="020B0604020203020204" pitchFamily="34" charset="0"/>
                        <a:ea typeface="Calibri" panose="020F0502020204030204" pitchFamily="34" charset="0"/>
                      </a:endParaRPr>
                    </a:p>
                  </a:txBody>
                  <a:tcPr marL="68580" marR="68580" marT="0" marB="0"/>
                </a:tc>
                <a:tc>
                  <a:txBody>
                    <a:bodyPr/>
                    <a:lstStyle/>
                    <a:p>
                      <a:pPr marL="0" marR="0">
                        <a:spcBef>
                          <a:spcPts val="300"/>
                        </a:spcBef>
                        <a:spcAft>
                          <a:spcPts val="300"/>
                        </a:spcAft>
                      </a:pPr>
                      <a:r>
                        <a:rPr lang="en-US" sz="1200" dirty="0" err="1">
                          <a:effectLst/>
                        </a:rPr>
                        <a:t>Supermicro</a:t>
                      </a:r>
                      <a:r>
                        <a:rPr lang="en-US" sz="1200" dirty="0">
                          <a:effectLst/>
                        </a:rPr>
                        <a:t> X10DRH-I</a:t>
                      </a:r>
                    </a:p>
                    <a:p>
                      <a:pPr marL="0" marR="0">
                        <a:spcBef>
                          <a:spcPts val="300"/>
                        </a:spcBef>
                        <a:spcAft>
                          <a:spcPts val="300"/>
                        </a:spcAft>
                      </a:pPr>
                      <a:r>
                        <a:rPr lang="en-US" sz="1200" dirty="0">
                          <a:effectLst/>
                          <a:hlinkClick r:id="rId3"/>
                        </a:rPr>
                        <a:t>http://www.supermicro.com/products/motherboard/Xeon/C600/X10DRH-i.cfm</a:t>
                      </a:r>
                      <a:endParaRPr lang="en-US" sz="1200" dirty="0">
                        <a:effectLst/>
                      </a:endParaRPr>
                    </a:p>
                    <a:p>
                      <a:pPr marL="0" marR="0">
                        <a:spcBef>
                          <a:spcPts val="300"/>
                        </a:spcBef>
                        <a:spcAft>
                          <a:spcPts val="300"/>
                        </a:spcAft>
                      </a:pPr>
                      <a:r>
                        <a:rPr lang="en-US" sz="1200" dirty="0">
                          <a:effectLst/>
                        </a:rPr>
                        <a:t>Dual Integrated 1GbE ports via Intel® i350-AM2 Gigabit Ethernet</a:t>
                      </a:r>
                      <a:endParaRPr lang="en-US" sz="1200" dirty="0">
                        <a:effectLst/>
                        <a:latin typeface="Intel Clear" panose="020B0604020203020204" pitchFamily="34" charset="0"/>
                        <a:ea typeface="Calibri" panose="020F0502020204030204" pitchFamily="34" charset="0"/>
                      </a:endParaRPr>
                    </a:p>
                  </a:txBody>
                  <a:tcPr marL="68580" marR="68580" marT="0" marB="0"/>
                </a:tc>
              </a:tr>
              <a:tr h="317559">
                <a:tc>
                  <a:txBody>
                    <a:bodyPr/>
                    <a:lstStyle/>
                    <a:p>
                      <a:pPr marL="0" marR="0">
                        <a:spcBef>
                          <a:spcPts val="300"/>
                        </a:spcBef>
                        <a:spcAft>
                          <a:spcPts val="300"/>
                        </a:spcAft>
                      </a:pPr>
                      <a:r>
                        <a:rPr lang="en-US" sz="1200">
                          <a:effectLst/>
                        </a:rPr>
                        <a:t>Chipset</a:t>
                      </a:r>
                      <a:endParaRPr lang="en-US" sz="1200">
                        <a:effectLst/>
                        <a:latin typeface="Intel Clear" panose="020B0604020203020204" pitchFamily="34" charset="0"/>
                        <a:ea typeface="Calibri" panose="020F0502020204030204" pitchFamily="34" charset="0"/>
                      </a:endParaRPr>
                    </a:p>
                  </a:txBody>
                  <a:tcPr marL="68580" marR="68580" marT="0" marB="0"/>
                </a:tc>
                <a:tc>
                  <a:txBody>
                    <a:bodyPr/>
                    <a:lstStyle/>
                    <a:p>
                      <a:pPr marL="0" marR="0">
                        <a:spcBef>
                          <a:spcPts val="300"/>
                        </a:spcBef>
                        <a:spcAft>
                          <a:spcPts val="300"/>
                        </a:spcAft>
                      </a:pPr>
                      <a:r>
                        <a:rPr lang="en-US" sz="1200">
                          <a:effectLst/>
                        </a:rPr>
                        <a:t>Intel® C612 chipset (formerly Lynx-H Chipset)</a:t>
                      </a:r>
                      <a:endParaRPr lang="en-US" sz="1200">
                        <a:effectLst/>
                        <a:latin typeface="Intel Clear" panose="020B0604020203020204" pitchFamily="34" charset="0"/>
                        <a:ea typeface="Calibri" panose="020F0502020204030204" pitchFamily="34" charset="0"/>
                      </a:endParaRPr>
                    </a:p>
                  </a:txBody>
                  <a:tcPr marL="68580" marR="68580" marT="0" marB="0"/>
                </a:tc>
              </a:tr>
              <a:tr h="1161762">
                <a:tc>
                  <a:txBody>
                    <a:bodyPr/>
                    <a:lstStyle/>
                    <a:p>
                      <a:pPr marL="0" marR="0">
                        <a:spcBef>
                          <a:spcPts val="300"/>
                        </a:spcBef>
                        <a:spcAft>
                          <a:spcPts val="300"/>
                        </a:spcAft>
                      </a:pPr>
                      <a:r>
                        <a:rPr lang="en-US" sz="1200">
                          <a:effectLst/>
                        </a:rPr>
                        <a:t>Processor</a:t>
                      </a:r>
                      <a:endParaRPr lang="en-US" sz="1200">
                        <a:effectLst/>
                        <a:latin typeface="Intel Clear" panose="020B0604020203020204" pitchFamily="34" charset="0"/>
                        <a:ea typeface="Calibri" panose="020F0502020204030204" pitchFamily="34" charset="0"/>
                      </a:endParaRPr>
                    </a:p>
                  </a:txBody>
                  <a:tcPr marL="68580" marR="68580" marT="0" marB="0"/>
                </a:tc>
                <a:tc>
                  <a:txBody>
                    <a:bodyPr/>
                    <a:lstStyle/>
                    <a:p>
                      <a:pPr marL="0" marR="0">
                        <a:spcBef>
                          <a:spcPts val="300"/>
                        </a:spcBef>
                        <a:spcAft>
                          <a:spcPts val="300"/>
                        </a:spcAft>
                      </a:pPr>
                      <a:r>
                        <a:rPr lang="en-US" sz="1200" dirty="0">
                          <a:effectLst/>
                        </a:rPr>
                        <a:t>1x Intel® Xeon® Processor E5-2695 </a:t>
                      </a:r>
                      <a:r>
                        <a:rPr lang="en-US" sz="1200" dirty="0" smtClean="0">
                          <a:effectLst/>
                        </a:rPr>
                        <a:t>v4</a:t>
                      </a:r>
                      <a:endParaRPr lang="en-US" sz="1200" dirty="0">
                        <a:effectLst/>
                      </a:endParaRPr>
                    </a:p>
                    <a:p>
                      <a:pPr marL="0" marR="0">
                        <a:spcBef>
                          <a:spcPts val="300"/>
                        </a:spcBef>
                        <a:spcAft>
                          <a:spcPts val="300"/>
                        </a:spcAft>
                      </a:pPr>
                      <a:r>
                        <a:rPr lang="en-US" sz="1200" dirty="0">
                          <a:effectLst/>
                        </a:rPr>
                        <a:t>2.10 GHz; 120 W; 45 MB cache per processor</a:t>
                      </a:r>
                    </a:p>
                    <a:p>
                      <a:pPr marL="0" marR="0">
                        <a:spcBef>
                          <a:spcPts val="300"/>
                        </a:spcBef>
                        <a:spcAft>
                          <a:spcPts val="300"/>
                        </a:spcAft>
                      </a:pPr>
                      <a:r>
                        <a:rPr lang="en-US" sz="1200" dirty="0">
                          <a:effectLst/>
                        </a:rPr>
                        <a:t>18 cores, 36 hyper-threaded cores per processor</a:t>
                      </a:r>
                      <a:endParaRPr lang="en-US" sz="1200" dirty="0">
                        <a:effectLst/>
                        <a:latin typeface="Intel Clear" panose="020B0604020203020204" pitchFamily="34" charset="0"/>
                        <a:ea typeface="Calibri" panose="020F0502020204030204" pitchFamily="34" charset="0"/>
                      </a:endParaRPr>
                    </a:p>
                  </a:txBody>
                  <a:tcPr marL="68580" marR="68580" marT="0" marB="0"/>
                </a:tc>
              </a:tr>
              <a:tr h="403642">
                <a:tc>
                  <a:txBody>
                    <a:bodyPr/>
                    <a:lstStyle/>
                    <a:p>
                      <a:pPr marL="0" marR="0">
                        <a:spcBef>
                          <a:spcPts val="300"/>
                        </a:spcBef>
                        <a:spcAft>
                          <a:spcPts val="300"/>
                        </a:spcAft>
                      </a:pPr>
                      <a:r>
                        <a:rPr lang="en-US" sz="1200">
                          <a:effectLst/>
                        </a:rPr>
                        <a:t>Memory</a:t>
                      </a:r>
                      <a:endParaRPr lang="en-US" sz="1200">
                        <a:effectLst/>
                        <a:latin typeface="Intel Clear" panose="020B0604020203020204" pitchFamily="34" charset="0"/>
                        <a:ea typeface="Calibri" panose="020F0502020204030204" pitchFamily="34" charset="0"/>
                      </a:endParaRPr>
                    </a:p>
                  </a:txBody>
                  <a:tcPr marL="68580" marR="68580" marT="0" marB="0"/>
                </a:tc>
                <a:tc>
                  <a:txBody>
                    <a:bodyPr/>
                    <a:lstStyle/>
                    <a:p>
                      <a:pPr marL="0" marR="0">
                        <a:spcBef>
                          <a:spcPts val="300"/>
                        </a:spcBef>
                        <a:spcAft>
                          <a:spcPts val="300"/>
                        </a:spcAft>
                      </a:pPr>
                      <a:r>
                        <a:rPr lang="en-US" sz="1200">
                          <a:effectLst/>
                        </a:rPr>
                        <a:t>64GB Total; Samsung 8GB 2Rx8 PC4-2400MHz, 8GB per channel, 8 Channels</a:t>
                      </a:r>
                      <a:endParaRPr lang="en-US" sz="1200">
                        <a:effectLst/>
                        <a:latin typeface="Intel Clear" panose="020B0604020203020204" pitchFamily="34" charset="0"/>
                        <a:ea typeface="Calibri" panose="020F0502020204030204" pitchFamily="34" charset="0"/>
                      </a:endParaRPr>
                    </a:p>
                  </a:txBody>
                  <a:tcPr marL="68580" marR="68580" marT="0" marB="0"/>
                </a:tc>
              </a:tr>
              <a:tr h="403642">
                <a:tc>
                  <a:txBody>
                    <a:bodyPr/>
                    <a:lstStyle/>
                    <a:p>
                      <a:pPr marL="0" marR="0">
                        <a:spcBef>
                          <a:spcPts val="300"/>
                        </a:spcBef>
                        <a:spcAft>
                          <a:spcPts val="300"/>
                        </a:spcAft>
                      </a:pPr>
                      <a:r>
                        <a:rPr lang="en-US" sz="1200">
                          <a:effectLst/>
                        </a:rPr>
                        <a:t>Local Storage</a:t>
                      </a:r>
                      <a:endParaRPr lang="en-US" sz="1200">
                        <a:effectLst/>
                        <a:latin typeface="Intel Clear" panose="020B0604020203020204" pitchFamily="34" charset="0"/>
                        <a:ea typeface="Calibri" panose="020F0502020204030204" pitchFamily="34" charset="0"/>
                      </a:endParaRPr>
                    </a:p>
                  </a:txBody>
                  <a:tcPr marL="68580" marR="68580" marT="0" marB="0"/>
                </a:tc>
                <a:tc>
                  <a:txBody>
                    <a:bodyPr/>
                    <a:lstStyle/>
                    <a:p>
                      <a:pPr marL="0" marR="0">
                        <a:spcBef>
                          <a:spcPts val="300"/>
                        </a:spcBef>
                        <a:spcAft>
                          <a:spcPts val="300"/>
                        </a:spcAft>
                      </a:pPr>
                      <a:r>
                        <a:rPr lang="pl-PL" sz="1200">
                          <a:effectLst/>
                        </a:rPr>
                        <a:t>500 GB HDD Seagate SATA Barracuda 7200.12 (SN:Z6EM258D)</a:t>
                      </a:r>
                      <a:endParaRPr lang="en-US" sz="1200">
                        <a:effectLst/>
                        <a:latin typeface="Intel Clear" panose="020B0604020203020204" pitchFamily="34" charset="0"/>
                        <a:ea typeface="Calibri" panose="020F0502020204030204" pitchFamily="34" charset="0"/>
                      </a:endParaRPr>
                    </a:p>
                  </a:txBody>
                  <a:tcPr marL="68580" marR="68580" marT="0" marB="0"/>
                </a:tc>
              </a:tr>
              <a:tr h="441359">
                <a:tc>
                  <a:txBody>
                    <a:bodyPr/>
                    <a:lstStyle/>
                    <a:p>
                      <a:pPr marL="0" marR="0">
                        <a:spcBef>
                          <a:spcPts val="300"/>
                        </a:spcBef>
                        <a:spcAft>
                          <a:spcPts val="300"/>
                        </a:spcAft>
                      </a:pPr>
                      <a:r>
                        <a:rPr lang="en-US" sz="1200">
                          <a:effectLst/>
                        </a:rPr>
                        <a:t>PCIe</a:t>
                      </a:r>
                      <a:endParaRPr lang="en-US" sz="1200">
                        <a:effectLst/>
                        <a:latin typeface="Intel Clear" panose="020B0604020203020204" pitchFamily="34" charset="0"/>
                        <a:ea typeface="Calibri" panose="020F0502020204030204" pitchFamily="34" charset="0"/>
                      </a:endParaRPr>
                    </a:p>
                  </a:txBody>
                  <a:tcPr marL="68580" marR="68580" marT="0" marB="0"/>
                </a:tc>
                <a:tc>
                  <a:txBody>
                    <a:bodyPr/>
                    <a:lstStyle/>
                    <a:p>
                      <a:pPr marL="0" marR="0">
                        <a:spcBef>
                          <a:spcPts val="300"/>
                        </a:spcBef>
                        <a:spcAft>
                          <a:spcPts val="300"/>
                        </a:spcAft>
                      </a:pPr>
                      <a:r>
                        <a:rPr lang="en-US" sz="1200" dirty="0">
                          <a:effectLst/>
                        </a:rPr>
                        <a:t>2 x PCI-E 3.0 x8 slot</a:t>
                      </a:r>
                      <a:endParaRPr lang="en-US" sz="1200" dirty="0">
                        <a:effectLst/>
                        <a:latin typeface="Intel Clear" panose="020B0604020203020204" pitchFamily="34" charset="0"/>
                        <a:ea typeface="Calibri" panose="020F0502020204030204" pitchFamily="34" charset="0"/>
                      </a:endParaRPr>
                    </a:p>
                  </a:txBody>
                  <a:tcPr marL="68580" marR="68580" marT="0" marB="0"/>
                </a:tc>
              </a:tr>
              <a:tr h="833590">
                <a:tc>
                  <a:txBody>
                    <a:bodyPr/>
                    <a:lstStyle/>
                    <a:p>
                      <a:pPr marL="0" marR="0">
                        <a:spcBef>
                          <a:spcPts val="300"/>
                        </a:spcBef>
                        <a:spcAft>
                          <a:spcPts val="300"/>
                        </a:spcAft>
                      </a:pPr>
                      <a:r>
                        <a:rPr lang="en-US" sz="1200">
                          <a:effectLst/>
                        </a:rPr>
                        <a:t>NICs</a:t>
                      </a:r>
                      <a:endParaRPr lang="en-US" sz="1200">
                        <a:effectLst/>
                        <a:latin typeface="Intel Clear" panose="020B0604020203020204" pitchFamily="34" charset="0"/>
                        <a:ea typeface="Calibri" panose="020F0502020204030204" pitchFamily="34" charset="0"/>
                      </a:endParaRPr>
                    </a:p>
                  </a:txBody>
                  <a:tcPr marL="68580" marR="68580" marT="0" marB="0"/>
                </a:tc>
                <a:tc>
                  <a:txBody>
                    <a:bodyPr/>
                    <a:lstStyle/>
                    <a:p>
                      <a:pPr marL="0" marR="0">
                        <a:spcBef>
                          <a:spcPts val="300"/>
                        </a:spcBef>
                        <a:spcAft>
                          <a:spcPts val="300"/>
                        </a:spcAft>
                      </a:pPr>
                      <a:r>
                        <a:rPr lang="en-US" sz="1200">
                          <a:effectLst/>
                        </a:rPr>
                        <a:t>2 x Intel® Ethernet Converged Network Adapter X710-DA4</a:t>
                      </a:r>
                    </a:p>
                    <a:p>
                      <a:pPr marL="0" marR="0">
                        <a:spcBef>
                          <a:spcPts val="300"/>
                        </a:spcBef>
                        <a:spcAft>
                          <a:spcPts val="300"/>
                        </a:spcAft>
                      </a:pPr>
                      <a:r>
                        <a:rPr lang="en-US" sz="1200">
                          <a:effectLst/>
                        </a:rPr>
                        <a:t>Total: 8 Ports; 2 ports from each NIC used in tests.</a:t>
                      </a:r>
                      <a:endParaRPr lang="en-US" sz="1200">
                        <a:effectLst/>
                        <a:latin typeface="Intel Clear" panose="020B0604020203020204" pitchFamily="34" charset="0"/>
                        <a:ea typeface="Calibri" panose="020F0502020204030204" pitchFamily="34" charset="0"/>
                      </a:endParaRPr>
                    </a:p>
                  </a:txBody>
                  <a:tcPr marL="68580" marR="68580" marT="0" marB="0"/>
                </a:tc>
              </a:tr>
              <a:tr h="317559">
                <a:tc>
                  <a:txBody>
                    <a:bodyPr/>
                    <a:lstStyle/>
                    <a:p>
                      <a:pPr marL="0" marR="0">
                        <a:spcBef>
                          <a:spcPts val="300"/>
                        </a:spcBef>
                        <a:spcAft>
                          <a:spcPts val="300"/>
                        </a:spcAft>
                      </a:pPr>
                      <a:r>
                        <a:rPr lang="en-US" sz="1200">
                          <a:effectLst/>
                        </a:rPr>
                        <a:t>BIOS</a:t>
                      </a:r>
                      <a:endParaRPr lang="en-US" sz="1200">
                        <a:effectLst/>
                        <a:latin typeface="Intel Clear" panose="020B0604020203020204" pitchFamily="34" charset="0"/>
                        <a:ea typeface="Calibri" panose="020F0502020204030204" pitchFamily="34" charset="0"/>
                      </a:endParaRPr>
                    </a:p>
                  </a:txBody>
                  <a:tcPr marL="68580" marR="68580" marT="0" marB="0"/>
                </a:tc>
                <a:tc>
                  <a:txBody>
                    <a:bodyPr/>
                    <a:lstStyle/>
                    <a:p>
                      <a:pPr marL="0" marR="0">
                        <a:spcBef>
                          <a:spcPts val="300"/>
                        </a:spcBef>
                        <a:spcAft>
                          <a:spcPts val="300"/>
                        </a:spcAft>
                      </a:pPr>
                      <a:r>
                        <a:rPr lang="en-US" sz="1200" dirty="0">
                          <a:effectLst/>
                        </a:rPr>
                        <a:t>AMIBIOS Version: 2.0 Release Date: 12/17/2015</a:t>
                      </a:r>
                      <a:endParaRPr lang="en-US" sz="1200" dirty="0">
                        <a:effectLst/>
                        <a:latin typeface="Intel Clear" panose="020B0604020203020204" pitchFamily="34" charset="0"/>
                        <a:ea typeface="Calibri" panose="020F0502020204030204" pitchFamily="34" charset="0"/>
                      </a:endParaRPr>
                    </a:p>
                  </a:txBody>
                  <a:tcPr marL="68580" marR="68580" marT="0" marB="0"/>
                </a:tc>
              </a:tr>
            </a:tbl>
          </a:graphicData>
        </a:graphic>
      </p:graphicFrame>
      <p:graphicFrame>
        <p:nvGraphicFramePr>
          <p:cNvPr id="10" name="Content Placeholder 8"/>
          <p:cNvGraphicFramePr>
            <a:graphicFrameLocks/>
          </p:cNvGraphicFramePr>
          <p:nvPr>
            <p:extLst>
              <p:ext uri="{D42A27DB-BD31-4B8C-83A1-F6EECF244321}">
                <p14:modId xmlns:p14="http://schemas.microsoft.com/office/powerpoint/2010/main" val="2959622633"/>
              </p:ext>
            </p:extLst>
          </p:nvPr>
        </p:nvGraphicFramePr>
        <p:xfrm>
          <a:off x="6226503" y="1158241"/>
          <a:ext cx="5838497" cy="5145368"/>
        </p:xfrm>
        <a:graphic>
          <a:graphicData uri="http://schemas.openxmlformats.org/drawingml/2006/table">
            <a:tbl>
              <a:tblPr firstRow="1" firstCol="1" bandRow="1">
                <a:tableStyleId>{5C22544A-7EE6-4342-B048-85BDC9FD1C3A}</a:tableStyleId>
              </a:tblPr>
              <a:tblGrid>
                <a:gridCol w="1470134"/>
                <a:gridCol w="4368363"/>
              </a:tblGrid>
              <a:tr h="375016">
                <a:tc>
                  <a:txBody>
                    <a:bodyPr/>
                    <a:lstStyle/>
                    <a:p>
                      <a:pPr marL="0" marR="0">
                        <a:spcBef>
                          <a:spcPts val="300"/>
                        </a:spcBef>
                        <a:spcAft>
                          <a:spcPts val="300"/>
                        </a:spcAft>
                      </a:pPr>
                      <a:r>
                        <a:rPr lang="en-US" sz="1200" dirty="0">
                          <a:effectLst/>
                        </a:rPr>
                        <a:t>Software Component</a:t>
                      </a:r>
                      <a:endParaRPr lang="en-US" sz="1200" dirty="0">
                        <a:solidFill>
                          <a:srgbClr val="0071C5"/>
                        </a:solidFill>
                        <a:effectLst/>
                        <a:latin typeface="Intel Clear" panose="020B0604020203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300"/>
                        </a:spcBef>
                        <a:spcAft>
                          <a:spcPts val="300"/>
                        </a:spcAft>
                      </a:pPr>
                      <a:r>
                        <a:rPr lang="en-US" sz="1200" dirty="0">
                          <a:effectLst/>
                        </a:rPr>
                        <a:t>Version</a:t>
                      </a:r>
                      <a:endParaRPr lang="en-US" sz="1200" dirty="0">
                        <a:solidFill>
                          <a:srgbClr val="0071C5"/>
                        </a:solidFill>
                        <a:effectLst/>
                        <a:latin typeface="Intel Clear" panose="020B0604020203020204" pitchFamily="34" charset="0"/>
                        <a:ea typeface="Times New Roman" panose="02020603050405020304" pitchFamily="18" charset="0"/>
                        <a:cs typeface="Times New Roman" panose="02020603050405020304" pitchFamily="18" charset="0"/>
                      </a:endParaRPr>
                    </a:p>
                  </a:txBody>
                  <a:tcPr marL="68580" marR="68580" marT="0" marB="0"/>
                </a:tc>
              </a:tr>
              <a:tr h="889451">
                <a:tc>
                  <a:txBody>
                    <a:bodyPr/>
                    <a:lstStyle/>
                    <a:p>
                      <a:pPr marL="0" marR="0">
                        <a:spcBef>
                          <a:spcPts val="300"/>
                        </a:spcBef>
                        <a:spcAft>
                          <a:spcPts val="300"/>
                        </a:spcAft>
                      </a:pPr>
                      <a:r>
                        <a:rPr lang="en-US" sz="1200">
                          <a:effectLst/>
                        </a:rPr>
                        <a:t>Host Operating System</a:t>
                      </a:r>
                      <a:endParaRPr lang="en-US" sz="1200">
                        <a:effectLst/>
                        <a:latin typeface="Intel Clear" panose="020B0604020203020204" pitchFamily="34" charset="0"/>
                        <a:ea typeface="Calibri" panose="020F0502020204030204" pitchFamily="34" charset="0"/>
                      </a:endParaRPr>
                    </a:p>
                  </a:txBody>
                  <a:tcPr marL="68580" marR="68580" marT="0" marB="0"/>
                </a:tc>
                <a:tc>
                  <a:txBody>
                    <a:bodyPr/>
                    <a:lstStyle/>
                    <a:p>
                      <a:pPr marL="0" marR="0">
                        <a:spcBef>
                          <a:spcPts val="300"/>
                        </a:spcBef>
                        <a:spcAft>
                          <a:spcPts val="300"/>
                        </a:spcAft>
                      </a:pPr>
                      <a:r>
                        <a:rPr lang="de-DE" sz="1200">
                          <a:effectLst/>
                        </a:rPr>
                        <a:t>Fedora 23 x86_64 (Server version)</a:t>
                      </a:r>
                      <a:endParaRPr lang="en-US" sz="1200">
                        <a:effectLst/>
                      </a:endParaRPr>
                    </a:p>
                    <a:p>
                      <a:pPr marL="0" marR="0">
                        <a:spcBef>
                          <a:spcPts val="300"/>
                        </a:spcBef>
                        <a:spcAft>
                          <a:spcPts val="300"/>
                        </a:spcAft>
                      </a:pPr>
                      <a:r>
                        <a:rPr lang="de-DE" sz="1200">
                          <a:effectLst/>
                        </a:rPr>
                        <a:t>Kernel version: 4.2.3-300.fc23.x86_64</a:t>
                      </a:r>
                      <a:endParaRPr lang="en-US" sz="1200">
                        <a:effectLst/>
                        <a:latin typeface="Intel Clear" panose="020B0604020203020204" pitchFamily="34" charset="0"/>
                        <a:ea typeface="Calibri" panose="020F0502020204030204" pitchFamily="34" charset="0"/>
                      </a:endParaRPr>
                    </a:p>
                  </a:txBody>
                  <a:tcPr marL="68580" marR="68580" marT="0" marB="0"/>
                </a:tc>
              </a:tr>
              <a:tr h="889451">
                <a:tc>
                  <a:txBody>
                    <a:bodyPr/>
                    <a:lstStyle/>
                    <a:p>
                      <a:pPr marL="0" marR="0">
                        <a:spcBef>
                          <a:spcPts val="300"/>
                        </a:spcBef>
                        <a:spcAft>
                          <a:spcPts val="300"/>
                        </a:spcAft>
                      </a:pPr>
                      <a:r>
                        <a:rPr lang="en-US" sz="1200">
                          <a:effectLst/>
                        </a:rPr>
                        <a:t>VM Operating System</a:t>
                      </a:r>
                      <a:endParaRPr lang="en-US" sz="1200">
                        <a:effectLst/>
                        <a:latin typeface="Intel Clear" panose="020B0604020203020204" pitchFamily="34" charset="0"/>
                        <a:ea typeface="Calibri" panose="020F0502020204030204" pitchFamily="34" charset="0"/>
                      </a:endParaRPr>
                    </a:p>
                  </a:txBody>
                  <a:tcPr marL="68580" marR="68580" marT="0" marB="0"/>
                </a:tc>
                <a:tc>
                  <a:txBody>
                    <a:bodyPr/>
                    <a:lstStyle/>
                    <a:p>
                      <a:pPr marL="0" marR="0">
                        <a:spcBef>
                          <a:spcPts val="300"/>
                        </a:spcBef>
                        <a:spcAft>
                          <a:spcPts val="300"/>
                        </a:spcAft>
                      </a:pPr>
                      <a:r>
                        <a:rPr lang="de-DE" sz="1200">
                          <a:effectLst/>
                        </a:rPr>
                        <a:t>Fedora 23 x86_64 (Server version)</a:t>
                      </a:r>
                      <a:endParaRPr lang="en-US" sz="1200">
                        <a:effectLst/>
                      </a:endParaRPr>
                    </a:p>
                    <a:p>
                      <a:pPr marL="0" marR="0">
                        <a:spcBef>
                          <a:spcPts val="300"/>
                        </a:spcBef>
                        <a:spcAft>
                          <a:spcPts val="300"/>
                        </a:spcAft>
                      </a:pPr>
                      <a:r>
                        <a:rPr lang="de-DE" sz="1200">
                          <a:effectLst/>
                        </a:rPr>
                        <a:t>Kernel version: 4.2.3-300.fc23.x86_64</a:t>
                      </a:r>
                      <a:endParaRPr lang="en-US" sz="1200">
                        <a:effectLst/>
                        <a:latin typeface="Intel Clear" panose="020B0604020203020204" pitchFamily="34" charset="0"/>
                        <a:ea typeface="Calibri" panose="020F0502020204030204" pitchFamily="34" charset="0"/>
                      </a:endParaRPr>
                    </a:p>
                  </a:txBody>
                  <a:tcPr marL="68580" marR="68580" marT="0" marB="0"/>
                </a:tc>
              </a:tr>
              <a:tr h="523241">
                <a:tc>
                  <a:txBody>
                    <a:bodyPr/>
                    <a:lstStyle/>
                    <a:p>
                      <a:pPr marL="0" marR="0">
                        <a:spcBef>
                          <a:spcPts val="300"/>
                        </a:spcBef>
                        <a:spcAft>
                          <a:spcPts val="300"/>
                        </a:spcAft>
                      </a:pPr>
                      <a:r>
                        <a:rPr lang="en-US" sz="1200">
                          <a:effectLst/>
                        </a:rPr>
                        <a:t>QEMU-KVM </a:t>
                      </a:r>
                      <a:endParaRPr lang="en-US" sz="1200">
                        <a:effectLst/>
                        <a:latin typeface="Intel Clear" panose="020B0604020203020204" pitchFamily="34" charset="0"/>
                        <a:ea typeface="Calibri" panose="020F0502020204030204" pitchFamily="34" charset="0"/>
                      </a:endParaRPr>
                    </a:p>
                  </a:txBody>
                  <a:tcPr marL="68580" marR="68580" marT="0" marB="0"/>
                </a:tc>
                <a:tc>
                  <a:txBody>
                    <a:bodyPr/>
                    <a:lstStyle/>
                    <a:p>
                      <a:pPr marL="0" marR="0">
                        <a:spcBef>
                          <a:spcPts val="300"/>
                        </a:spcBef>
                        <a:spcAft>
                          <a:spcPts val="300"/>
                        </a:spcAft>
                      </a:pPr>
                      <a:r>
                        <a:rPr lang="de-DE" sz="1200" dirty="0">
                          <a:effectLst/>
                        </a:rPr>
                        <a:t>QEMU-KVM version </a:t>
                      </a:r>
                      <a:r>
                        <a:rPr lang="de-DE" sz="1200" dirty="0" smtClean="0">
                          <a:effectLst/>
                        </a:rPr>
                        <a:t>2.5.0</a:t>
                      </a:r>
                      <a:endParaRPr lang="en-US" sz="1200" dirty="0">
                        <a:effectLst/>
                      </a:endParaRPr>
                    </a:p>
                  </a:txBody>
                  <a:tcPr marL="68580" marR="68580" marT="0" marB="0"/>
                </a:tc>
              </a:tr>
              <a:tr h="677675">
                <a:tc>
                  <a:txBody>
                    <a:bodyPr/>
                    <a:lstStyle/>
                    <a:p>
                      <a:pPr marL="0" marR="0">
                        <a:spcBef>
                          <a:spcPts val="300"/>
                        </a:spcBef>
                        <a:spcAft>
                          <a:spcPts val="300"/>
                        </a:spcAft>
                      </a:pPr>
                      <a:r>
                        <a:rPr lang="en-US" sz="1200" dirty="0">
                          <a:effectLst/>
                        </a:rPr>
                        <a:t>Open </a:t>
                      </a:r>
                      <a:r>
                        <a:rPr lang="en-US" sz="1200" dirty="0" err="1" smtClean="0">
                          <a:effectLst/>
                        </a:rPr>
                        <a:t>vSwitch</a:t>
                      </a:r>
                      <a:endParaRPr lang="en-US" sz="1200" dirty="0">
                        <a:effectLst/>
                        <a:latin typeface="Intel Clear" panose="020B0604020203020204" pitchFamily="34" charset="0"/>
                        <a:ea typeface="Calibri" panose="020F0502020204030204" pitchFamily="34" charset="0"/>
                      </a:endParaRPr>
                    </a:p>
                  </a:txBody>
                  <a:tcPr marL="68580" marR="68580" marT="0" marB="0"/>
                </a:tc>
                <a:tc>
                  <a:txBody>
                    <a:bodyPr/>
                    <a:lstStyle/>
                    <a:p>
                      <a:pPr marL="0" marR="0">
                        <a:spcBef>
                          <a:spcPts val="300"/>
                        </a:spcBef>
                        <a:spcAft>
                          <a:spcPts val="300"/>
                        </a:spcAft>
                      </a:pPr>
                      <a:r>
                        <a:rPr lang="en-US" sz="1200" dirty="0">
                          <a:effectLst/>
                        </a:rPr>
                        <a:t>Open </a:t>
                      </a:r>
                      <a:r>
                        <a:rPr lang="en-US" sz="1200" dirty="0" err="1">
                          <a:effectLst/>
                        </a:rPr>
                        <a:t>vSwitch</a:t>
                      </a:r>
                      <a:r>
                        <a:rPr lang="en-US" sz="1200" dirty="0">
                          <a:effectLst/>
                        </a:rPr>
                        <a:t> 2.4.9 Commit ID: 53902038abe62c45ff46d7de9dcec30c3d1d861e</a:t>
                      </a:r>
                      <a:endParaRPr lang="en-US" sz="1200" dirty="0">
                        <a:effectLst/>
                        <a:latin typeface="Intel Clear" panose="020B0604020203020204" pitchFamily="34" charset="0"/>
                        <a:ea typeface="Calibri" panose="020F0502020204030204" pitchFamily="34" charset="0"/>
                      </a:endParaRPr>
                    </a:p>
                  </a:txBody>
                  <a:tcPr marL="68580" marR="68580" marT="0" marB="0"/>
                </a:tc>
              </a:tr>
              <a:tr h="895267">
                <a:tc>
                  <a:txBody>
                    <a:bodyPr/>
                    <a:lstStyle/>
                    <a:p>
                      <a:pPr marL="0" marR="0">
                        <a:spcBef>
                          <a:spcPts val="300"/>
                        </a:spcBef>
                        <a:spcAft>
                          <a:spcPts val="300"/>
                        </a:spcAft>
                      </a:pPr>
                      <a:r>
                        <a:rPr lang="en-US" sz="1200">
                          <a:effectLst/>
                        </a:rPr>
                        <a:t>Intel® Ethernet Drivers</a:t>
                      </a:r>
                      <a:endParaRPr lang="en-US" sz="1200">
                        <a:effectLst/>
                        <a:latin typeface="Intel Clear" panose="020B0604020203020204" pitchFamily="34" charset="0"/>
                        <a:ea typeface="Calibri" panose="020F0502020204030204" pitchFamily="34" charset="0"/>
                      </a:endParaRPr>
                    </a:p>
                  </a:txBody>
                  <a:tcPr marL="68580" marR="68580" marT="0" marB="0"/>
                </a:tc>
                <a:tc>
                  <a:txBody>
                    <a:bodyPr/>
                    <a:lstStyle/>
                    <a:p>
                      <a:pPr marL="0" marR="0">
                        <a:spcBef>
                          <a:spcPts val="300"/>
                        </a:spcBef>
                        <a:spcAft>
                          <a:spcPts val="300"/>
                        </a:spcAft>
                      </a:pPr>
                      <a:r>
                        <a:rPr lang="en-US" sz="1200" dirty="0">
                          <a:effectLst/>
                        </a:rPr>
                        <a:t>i40e-1.4.25 </a:t>
                      </a:r>
                    </a:p>
                    <a:p>
                      <a:pPr marL="342900" marR="0" lvl="0" indent="-342900">
                        <a:spcBef>
                          <a:spcPts val="300"/>
                        </a:spcBef>
                        <a:spcAft>
                          <a:spcPts val="300"/>
                        </a:spcAft>
                        <a:buFont typeface="Symbol" panose="05050102010706020507" pitchFamily="18" charset="2"/>
                        <a:buChar char=""/>
                      </a:pPr>
                      <a:r>
                        <a:rPr lang="en-US" sz="1200" dirty="0">
                          <a:effectLst/>
                        </a:rPr>
                        <a:t>Intel® Ethernet Converged Network Adapters X710-DA4 </a:t>
                      </a:r>
                      <a:endParaRPr lang="en-US" sz="1200" dirty="0">
                        <a:effectLst/>
                        <a:latin typeface="Intel Clear" panose="020B0604020203020204" pitchFamily="34" charset="0"/>
                        <a:ea typeface="Calibri" panose="020F0502020204030204" pitchFamily="34" charset="0"/>
                      </a:endParaRPr>
                    </a:p>
                  </a:txBody>
                  <a:tcPr marL="68580" marR="68580" marT="0" marB="0"/>
                </a:tc>
              </a:tr>
              <a:tr h="895267">
                <a:tc>
                  <a:txBody>
                    <a:bodyPr/>
                    <a:lstStyle/>
                    <a:p>
                      <a:pPr marL="0" marR="0">
                        <a:spcBef>
                          <a:spcPts val="300"/>
                        </a:spcBef>
                        <a:spcAft>
                          <a:spcPts val="300"/>
                        </a:spcAft>
                      </a:pPr>
                      <a:r>
                        <a:rPr lang="en-US" sz="1200">
                          <a:effectLst/>
                        </a:rPr>
                        <a:t>DPDK</a:t>
                      </a:r>
                      <a:endParaRPr lang="en-US" sz="1200">
                        <a:effectLst/>
                        <a:latin typeface="Intel Clear" panose="020B0604020203020204" pitchFamily="34" charset="0"/>
                        <a:ea typeface="Calibri" panose="020F0502020204030204" pitchFamily="34" charset="0"/>
                      </a:endParaRPr>
                    </a:p>
                  </a:txBody>
                  <a:tcPr marL="68580" marR="68580" marT="0" marB="0"/>
                </a:tc>
                <a:tc>
                  <a:txBody>
                    <a:bodyPr/>
                    <a:lstStyle/>
                    <a:p>
                      <a:pPr marL="0" marR="0">
                        <a:spcBef>
                          <a:spcPts val="300"/>
                        </a:spcBef>
                        <a:spcAft>
                          <a:spcPts val="300"/>
                        </a:spcAft>
                      </a:pPr>
                      <a:r>
                        <a:rPr lang="de-DE" sz="1200" dirty="0">
                          <a:effectLst/>
                        </a:rPr>
                        <a:t>DPDK version: 2.2.0</a:t>
                      </a:r>
                      <a:endParaRPr lang="en-US" sz="1200" dirty="0">
                        <a:effectLst/>
                      </a:endParaRPr>
                    </a:p>
                    <a:p>
                      <a:pPr marL="0" marR="0">
                        <a:spcBef>
                          <a:spcPts val="300"/>
                        </a:spcBef>
                        <a:spcAft>
                          <a:spcPts val="300"/>
                        </a:spcAft>
                      </a:pPr>
                      <a:r>
                        <a:rPr lang="de-DE" sz="1200" dirty="0">
                          <a:effectLst/>
                          <a:hlinkClick r:id="rId4"/>
                        </a:rPr>
                        <a:t>http://www.dpdk.org/browse/dpdk/snapshot/dpdk-2.2.0.tar.gz</a:t>
                      </a:r>
                      <a:endParaRPr lang="en-US" sz="1200" dirty="0">
                        <a:effectLst/>
                        <a:latin typeface="Intel Clear" panose="020B0604020203020204" pitchFamily="34" charset="0"/>
                        <a:ea typeface="Calibri" panose="020F0502020204030204" pitchFamily="34" charset="0"/>
                      </a:endParaRPr>
                    </a:p>
                  </a:txBody>
                  <a:tcPr marL="68580" marR="68580" marT="0" marB="0"/>
                </a:tc>
              </a:tr>
            </a:tbl>
          </a:graphicData>
        </a:graphic>
      </p:graphicFrame>
    </p:spTree>
    <p:extLst>
      <p:ext uri="{BB962C8B-B14F-4D97-AF65-F5344CB8AC3E}">
        <p14:creationId xmlns:p14="http://schemas.microsoft.com/office/powerpoint/2010/main" val="29036054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1F497D"/>
          </a:solidFill>
        </p:spPr>
        <p:txBody>
          <a:bodyPr>
            <a:normAutofit/>
          </a:bodyPr>
          <a:lstStyle/>
          <a:p>
            <a:pPr algn="l"/>
            <a:r>
              <a:rPr lang="en-US" sz="4200" dirty="0" err="1" smtClean="0">
                <a:solidFill>
                  <a:schemeClr val="bg1"/>
                </a:solidFill>
              </a:rPr>
              <a:t>Phy</a:t>
            </a:r>
            <a:r>
              <a:rPr lang="en-US" sz="4200" dirty="0" smtClean="0">
                <a:solidFill>
                  <a:schemeClr val="bg1"/>
                </a:solidFill>
              </a:rPr>
              <a:t>-OVS-VM </a:t>
            </a:r>
            <a:r>
              <a:rPr lang="en-US" sz="4200" dirty="0">
                <a:solidFill>
                  <a:schemeClr val="bg1"/>
                </a:solidFill>
              </a:rPr>
              <a:t>Performance</a:t>
            </a:r>
            <a:endParaRPr lang="en-US" sz="4200" dirty="0"/>
          </a:p>
        </p:txBody>
      </p:sp>
      <p:sp>
        <p:nvSpPr>
          <p:cNvPr id="3" name="Slide Number Placeholder 2"/>
          <p:cNvSpPr>
            <a:spLocks noGrp="1"/>
          </p:cNvSpPr>
          <p:nvPr>
            <p:ph type="sldNum" sz="quarter" idx="12"/>
          </p:nvPr>
        </p:nvSpPr>
        <p:spPr/>
        <p:txBody>
          <a:bodyPr/>
          <a:lstStyle/>
          <a:p>
            <a:fld id="{BD4883BB-A3C9-804D-8B6D-25378901DEE2}" type="slidenum">
              <a:rPr lang="en-US" smtClean="0"/>
              <a:pPr/>
              <a:t>17</a:t>
            </a:fld>
            <a:endParaRPr lang="en-US" dirty="0"/>
          </a:p>
        </p:txBody>
      </p:sp>
      <p:sp>
        <p:nvSpPr>
          <p:cNvPr id="11" name="TextBox 10"/>
          <p:cNvSpPr txBox="1"/>
          <p:nvPr/>
        </p:nvSpPr>
        <p:spPr>
          <a:xfrm>
            <a:off x="-577" y="6613334"/>
            <a:ext cx="3507570" cy="246221"/>
          </a:xfrm>
          <a:prstGeom prst="rect">
            <a:avLst/>
          </a:prstGeom>
          <a:noFill/>
        </p:spPr>
        <p:txBody>
          <a:bodyPr wrap="square" rtlCol="0">
            <a:spAutoFit/>
          </a:bodyPr>
          <a:lstStyle/>
          <a:p>
            <a:r>
              <a:rPr lang="en-US" sz="1000" dirty="0" smtClean="0">
                <a:latin typeface="Gill Sans Light" charset="0"/>
                <a:ea typeface="Gill Sans Light" charset="0"/>
                <a:cs typeface="Gill Sans Light" charset="0"/>
              </a:rPr>
              <a:t>Source: Irene Liew, </a:t>
            </a:r>
            <a:r>
              <a:rPr lang="en-US" sz="1000" dirty="0" err="1" smtClean="0">
                <a:latin typeface="Gill Sans Light" charset="0"/>
                <a:ea typeface="Gill Sans Light" charset="0"/>
                <a:cs typeface="Gill Sans Light" charset="0"/>
              </a:rPr>
              <a:t>Anbu</a:t>
            </a:r>
            <a:r>
              <a:rPr lang="en-US" sz="1000" dirty="0" smtClean="0">
                <a:latin typeface="Gill Sans Light" charset="0"/>
                <a:ea typeface="Gill Sans Light" charset="0"/>
                <a:cs typeface="Gill Sans Light" charset="0"/>
              </a:rPr>
              <a:t> </a:t>
            </a:r>
            <a:r>
              <a:rPr lang="en-US" sz="1000" dirty="0" err="1" smtClean="0">
                <a:latin typeface="Gill Sans Light" charset="0"/>
                <a:ea typeface="Gill Sans Light" charset="0"/>
                <a:cs typeface="Gill Sans Light" charset="0"/>
              </a:rPr>
              <a:t>Murugesan</a:t>
            </a:r>
            <a:r>
              <a:rPr lang="en-US" sz="1000" dirty="0" smtClean="0">
                <a:latin typeface="Gill Sans Light" charset="0"/>
                <a:ea typeface="Gill Sans Light" charset="0"/>
                <a:cs typeface="Gill Sans Light" charset="0"/>
              </a:rPr>
              <a:t> – Intel IOTG/NPG</a:t>
            </a:r>
          </a:p>
        </p:txBody>
      </p:sp>
      <p:pic>
        <p:nvPicPr>
          <p:cNvPr id="10" name="Picture 9"/>
          <p:cNvPicPr/>
          <p:nvPr/>
        </p:nvPicPr>
        <p:blipFill>
          <a:blip r:embed="rId3">
            <a:extLst>
              <a:ext uri="{28A0092B-C50C-407E-A947-70E740481C1C}">
                <a14:useLocalDpi xmlns:a14="http://schemas.microsoft.com/office/drawing/2010/main" val="0"/>
              </a:ext>
            </a:extLst>
          </a:blip>
          <a:srcRect/>
          <a:stretch>
            <a:fillRect/>
          </a:stretch>
        </p:blipFill>
        <p:spPr bwMode="auto">
          <a:xfrm>
            <a:off x="127000" y="2059885"/>
            <a:ext cx="3665220" cy="3611880"/>
          </a:xfrm>
          <a:prstGeom prst="rect">
            <a:avLst/>
          </a:prstGeom>
          <a:noFill/>
          <a:ln>
            <a:noFill/>
          </a:ln>
        </p:spPr>
      </p:pic>
      <p:pic>
        <p:nvPicPr>
          <p:cNvPr id="12" name="Picture 11"/>
          <p:cNvPicPr/>
          <p:nvPr/>
        </p:nvPicPr>
        <p:blipFill>
          <a:blip r:embed="rId4">
            <a:extLst>
              <a:ext uri="{28A0092B-C50C-407E-A947-70E740481C1C}">
                <a14:useLocalDpi xmlns:a14="http://schemas.microsoft.com/office/drawing/2010/main" val="0"/>
              </a:ext>
            </a:extLst>
          </a:blip>
          <a:srcRect/>
          <a:stretch>
            <a:fillRect/>
          </a:stretch>
        </p:blipFill>
        <p:spPr bwMode="auto">
          <a:xfrm>
            <a:off x="8022592" y="2135406"/>
            <a:ext cx="4133292" cy="2928313"/>
          </a:xfrm>
          <a:prstGeom prst="rect">
            <a:avLst/>
          </a:prstGeom>
          <a:noFill/>
        </p:spPr>
      </p:pic>
      <p:pic>
        <p:nvPicPr>
          <p:cNvPr id="5" name="Picture 4"/>
          <p:cNvPicPr>
            <a:picLocks noChangeAspect="1"/>
          </p:cNvPicPr>
          <p:nvPr/>
        </p:nvPicPr>
        <p:blipFill>
          <a:blip r:embed="rId5"/>
          <a:stretch>
            <a:fillRect/>
          </a:stretch>
        </p:blipFill>
        <p:spPr>
          <a:xfrm>
            <a:off x="3792221" y="2135407"/>
            <a:ext cx="4230372" cy="2917742"/>
          </a:xfrm>
          <a:prstGeom prst="rect">
            <a:avLst/>
          </a:prstGeom>
        </p:spPr>
      </p:pic>
      <p:sp>
        <p:nvSpPr>
          <p:cNvPr id="14" name="TextBox 13"/>
          <p:cNvSpPr txBox="1"/>
          <p:nvPr/>
        </p:nvSpPr>
        <p:spPr>
          <a:xfrm>
            <a:off x="8841190" y="6091338"/>
            <a:ext cx="3507570" cy="246221"/>
          </a:xfrm>
          <a:prstGeom prst="rect">
            <a:avLst/>
          </a:prstGeom>
          <a:noFill/>
        </p:spPr>
        <p:txBody>
          <a:bodyPr wrap="square" rtlCol="0">
            <a:spAutoFit/>
          </a:bodyPr>
          <a:lstStyle/>
          <a:p>
            <a:r>
              <a:rPr lang="en-US" sz="1000" baseline="30000" dirty="0"/>
              <a:t>* </a:t>
            </a:r>
            <a:r>
              <a:rPr lang="en-US" sz="1000" dirty="0" smtClean="0">
                <a:ea typeface="Gill Sans Light" charset="0"/>
                <a:cs typeface="Gill Sans Light" charset="0"/>
              </a:rPr>
              <a:t>Source: Intel ONP 2.1 Performance Test Report</a:t>
            </a:r>
          </a:p>
        </p:txBody>
      </p:sp>
      <p:sp>
        <p:nvSpPr>
          <p:cNvPr id="15" name="Content Placeholder 2"/>
          <p:cNvSpPr txBox="1">
            <a:spLocks/>
          </p:cNvSpPr>
          <p:nvPr/>
        </p:nvSpPr>
        <p:spPr>
          <a:xfrm>
            <a:off x="4414346" y="5312980"/>
            <a:ext cx="6939454" cy="91753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a:solidFill>
                  <a:schemeClr val="bg2"/>
                </a:solidFill>
                <a:latin typeface="+mn-lt"/>
                <a:ea typeface="+mn-ea"/>
                <a:cs typeface="+mn-cs"/>
              </a:defRPr>
            </a:lvl1pPr>
            <a:lvl2pPr marL="133350" indent="-13335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74295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smtClean="0"/>
              <a:t>Observed performance gain with hyper-threaded core (Hyper-threading enabled) </a:t>
            </a:r>
          </a:p>
          <a:p>
            <a:pPr marL="285750" indent="-285750">
              <a:buFont typeface="Arial" panose="020B0604020202020204" pitchFamily="34" charset="0"/>
              <a:buChar char="•"/>
            </a:pPr>
            <a:r>
              <a:rPr lang="en-US" dirty="0" smtClean="0"/>
              <a:t>Core scaling is linear</a:t>
            </a:r>
          </a:p>
        </p:txBody>
      </p:sp>
    </p:spTree>
    <p:extLst>
      <p:ext uri="{BB962C8B-B14F-4D97-AF65-F5344CB8AC3E}">
        <p14:creationId xmlns:p14="http://schemas.microsoft.com/office/powerpoint/2010/main" val="42490298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1F497D"/>
          </a:solidFill>
        </p:spPr>
        <p:txBody>
          <a:bodyPr>
            <a:normAutofit/>
          </a:bodyPr>
          <a:lstStyle/>
          <a:p>
            <a:pPr algn="l"/>
            <a:r>
              <a:rPr lang="en-US" sz="4200" dirty="0" smtClean="0">
                <a:solidFill>
                  <a:schemeClr val="bg1"/>
                </a:solidFill>
              </a:rPr>
              <a:t>Phy-OVS-VM1-OVS-VM2-OVS-Phy </a:t>
            </a:r>
            <a:r>
              <a:rPr lang="en-US" sz="4200" dirty="0">
                <a:solidFill>
                  <a:schemeClr val="bg1"/>
                </a:solidFill>
              </a:rPr>
              <a:t>Performance</a:t>
            </a:r>
            <a:endParaRPr lang="en-US" sz="4200" dirty="0"/>
          </a:p>
        </p:txBody>
      </p:sp>
      <p:sp>
        <p:nvSpPr>
          <p:cNvPr id="3" name="Slide Number Placeholder 2"/>
          <p:cNvSpPr>
            <a:spLocks noGrp="1"/>
          </p:cNvSpPr>
          <p:nvPr>
            <p:ph type="sldNum" sz="quarter" idx="12"/>
          </p:nvPr>
        </p:nvSpPr>
        <p:spPr/>
        <p:txBody>
          <a:bodyPr/>
          <a:lstStyle/>
          <a:p>
            <a:fld id="{BD4883BB-A3C9-804D-8B6D-25378901DEE2}" type="slidenum">
              <a:rPr lang="en-US" smtClean="0"/>
              <a:pPr/>
              <a:t>18</a:t>
            </a:fld>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152241239"/>
              </p:ext>
            </p:extLst>
          </p:nvPr>
        </p:nvGraphicFramePr>
        <p:xfrm>
          <a:off x="838200" y="1879612"/>
          <a:ext cx="3353890" cy="3788423"/>
        </p:xfrm>
        <a:graphic>
          <a:graphicData uri="http://schemas.openxmlformats.org/presentationml/2006/ole">
            <mc:AlternateContent xmlns:mc="http://schemas.openxmlformats.org/markup-compatibility/2006">
              <mc:Choice xmlns:v="urn:schemas-microsoft-com:vml" Requires="v">
                <p:oleObj spid="_x0000_s3132" name="Visio" r:id="rId4" imgW="3002209" imgH="3390766" progId="Visio.Drawing.15">
                  <p:embed/>
                </p:oleObj>
              </mc:Choice>
              <mc:Fallback>
                <p:oleObj name="Visio" r:id="rId4" imgW="3002209" imgH="3390766" progId="Visio.Drawing.15">
                  <p:embed/>
                  <p:pic>
                    <p:nvPicPr>
                      <p:cNvPr id="0" name=""/>
                      <p:cNvPicPr/>
                      <p:nvPr/>
                    </p:nvPicPr>
                    <p:blipFill>
                      <a:blip r:embed="rId5"/>
                      <a:stretch>
                        <a:fillRect/>
                      </a:stretch>
                    </p:blipFill>
                    <p:spPr>
                      <a:xfrm>
                        <a:off x="838200" y="1879612"/>
                        <a:ext cx="3353890" cy="3788423"/>
                      </a:xfrm>
                      <a:prstGeom prst="rect">
                        <a:avLst/>
                      </a:prstGeom>
                    </p:spPr>
                  </p:pic>
                </p:oleObj>
              </mc:Fallback>
            </mc:AlternateContent>
          </a:graphicData>
        </a:graphic>
      </p:graphicFrame>
      <p:sp>
        <p:nvSpPr>
          <p:cNvPr id="15" name="TextBox 14"/>
          <p:cNvSpPr txBox="1"/>
          <p:nvPr/>
        </p:nvSpPr>
        <p:spPr>
          <a:xfrm>
            <a:off x="8841190" y="6091338"/>
            <a:ext cx="3507570" cy="246221"/>
          </a:xfrm>
          <a:prstGeom prst="rect">
            <a:avLst/>
          </a:prstGeom>
          <a:noFill/>
        </p:spPr>
        <p:txBody>
          <a:bodyPr wrap="square" rtlCol="0">
            <a:spAutoFit/>
          </a:bodyPr>
          <a:lstStyle/>
          <a:p>
            <a:r>
              <a:rPr lang="en-US" sz="1000" baseline="30000" dirty="0"/>
              <a:t>* </a:t>
            </a:r>
            <a:r>
              <a:rPr lang="en-US" sz="1000" dirty="0" smtClean="0">
                <a:ea typeface="Gill Sans Light" charset="0"/>
                <a:cs typeface="Gill Sans Light" charset="0"/>
              </a:rPr>
              <a:t>Source: Intel ONP 2.1 Performance Test Report</a:t>
            </a:r>
          </a:p>
        </p:txBody>
      </p:sp>
      <p:pic>
        <p:nvPicPr>
          <p:cNvPr id="8" name="Picture 7"/>
          <p:cNvPicPr>
            <a:picLocks noChangeAspect="1"/>
          </p:cNvPicPr>
          <p:nvPr/>
        </p:nvPicPr>
        <p:blipFill>
          <a:blip r:embed="rId6"/>
          <a:stretch>
            <a:fillRect/>
          </a:stretch>
        </p:blipFill>
        <p:spPr>
          <a:xfrm>
            <a:off x="4852384" y="1632336"/>
            <a:ext cx="5994292" cy="3941899"/>
          </a:xfrm>
          <a:prstGeom prst="rect">
            <a:avLst/>
          </a:prstGeom>
          <a:ln>
            <a:solidFill>
              <a:srgbClr val="003C71"/>
            </a:solidFill>
          </a:ln>
        </p:spPr>
      </p:pic>
      <p:sp>
        <p:nvSpPr>
          <p:cNvPr id="18" name="Content Placeholder 2"/>
          <p:cNvSpPr txBox="1">
            <a:spLocks/>
          </p:cNvSpPr>
          <p:nvPr/>
        </p:nvSpPr>
        <p:spPr>
          <a:xfrm>
            <a:off x="4852384" y="5755681"/>
            <a:ext cx="6939454" cy="91753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a:solidFill>
                  <a:schemeClr val="bg2"/>
                </a:solidFill>
                <a:latin typeface="+mn-lt"/>
                <a:ea typeface="+mn-ea"/>
                <a:cs typeface="+mn-cs"/>
              </a:defRPr>
            </a:lvl1pPr>
            <a:lvl2pPr marL="133350" indent="-13335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74295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smtClean="0"/>
              <a:t>Core scaling is linear</a:t>
            </a:r>
          </a:p>
        </p:txBody>
      </p:sp>
    </p:spTree>
    <p:extLst>
      <p:ext uri="{BB962C8B-B14F-4D97-AF65-F5344CB8AC3E}">
        <p14:creationId xmlns:p14="http://schemas.microsoft.com/office/powerpoint/2010/main" val="23659076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1F497D"/>
          </a:solidFill>
        </p:spPr>
        <p:txBody>
          <a:bodyPr vert="horz" lIns="91440" tIns="45720" rIns="91440" bIns="45720" rtlCol="0" anchor="b">
            <a:normAutofit/>
          </a:bodyPr>
          <a:lstStyle/>
          <a:p>
            <a:r>
              <a:rPr lang="en-US" sz="4200" dirty="0">
                <a:solidFill>
                  <a:schemeClr val="bg1"/>
                </a:solidFill>
              </a:rPr>
              <a:t>40G Switching performance </a:t>
            </a:r>
          </a:p>
        </p:txBody>
      </p:sp>
      <p:sp>
        <p:nvSpPr>
          <p:cNvPr id="4" name="Slide Number Placeholder 3"/>
          <p:cNvSpPr>
            <a:spLocks noGrp="1"/>
          </p:cNvSpPr>
          <p:nvPr>
            <p:ph type="sldNum" sz="quarter" idx="12"/>
          </p:nvPr>
        </p:nvSpPr>
        <p:spPr/>
        <p:txBody>
          <a:bodyPr/>
          <a:lstStyle/>
          <a:p>
            <a:fld id="{B41F42F8-25E4-4D1B-BD30-C90591184289}" type="slidenum">
              <a:rPr lang="en-US" smtClean="0"/>
              <a:t>19</a:t>
            </a:fld>
            <a:endParaRPr lang="en-US"/>
          </a:p>
        </p:txBody>
      </p:sp>
      <p:pic>
        <p:nvPicPr>
          <p:cNvPr id="5" name="Content Placeholder 4"/>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1596535"/>
            <a:ext cx="3009524" cy="3526790"/>
          </a:xfrm>
          <a:prstGeom prst="rect">
            <a:avLst/>
          </a:prstGeom>
          <a:noFill/>
        </p:spPr>
      </p:pic>
      <p:pic>
        <p:nvPicPr>
          <p:cNvPr id="8" name="Picture 7"/>
          <p:cNvPicPr/>
          <p:nvPr/>
        </p:nvPicPr>
        <p:blipFill>
          <a:blip r:embed="rId4">
            <a:extLst>
              <a:ext uri="{28A0092B-C50C-407E-A947-70E740481C1C}">
                <a14:useLocalDpi xmlns:a14="http://schemas.microsoft.com/office/drawing/2010/main" val="0"/>
              </a:ext>
            </a:extLst>
          </a:blip>
          <a:srcRect/>
          <a:stretch>
            <a:fillRect/>
          </a:stretch>
        </p:blipFill>
        <p:spPr bwMode="auto">
          <a:xfrm>
            <a:off x="3086735" y="1596535"/>
            <a:ext cx="3009265" cy="3526790"/>
          </a:xfrm>
          <a:prstGeom prst="rect">
            <a:avLst/>
          </a:prstGeom>
          <a:noFill/>
        </p:spPr>
      </p:pic>
      <p:graphicFrame>
        <p:nvGraphicFramePr>
          <p:cNvPr id="9" name="Chart 8"/>
          <p:cNvGraphicFramePr>
            <a:graphicFrameLocks/>
          </p:cNvGraphicFramePr>
          <p:nvPr>
            <p:extLst/>
          </p:nvPr>
        </p:nvGraphicFramePr>
        <p:xfrm>
          <a:off x="6378162" y="1581970"/>
          <a:ext cx="5367148" cy="4405789"/>
        </p:xfrm>
        <a:graphic>
          <a:graphicData uri="http://schemas.openxmlformats.org/drawingml/2006/chart">
            <c:chart xmlns:c="http://schemas.openxmlformats.org/drawingml/2006/chart" xmlns:r="http://schemas.openxmlformats.org/officeDocument/2006/relationships" r:id="rId5"/>
          </a:graphicData>
        </a:graphic>
      </p:graphicFrame>
      <p:sp>
        <p:nvSpPr>
          <p:cNvPr id="10" name="TextBox 9"/>
          <p:cNvSpPr txBox="1"/>
          <p:nvPr/>
        </p:nvSpPr>
        <p:spPr>
          <a:xfrm>
            <a:off x="757849" y="4919765"/>
            <a:ext cx="1289135" cy="369332"/>
          </a:xfrm>
          <a:prstGeom prst="rect">
            <a:avLst/>
          </a:prstGeom>
          <a:noFill/>
        </p:spPr>
        <p:txBody>
          <a:bodyPr wrap="none" rtlCol="0">
            <a:spAutoFit/>
          </a:bodyPr>
          <a:lstStyle/>
          <a:p>
            <a:r>
              <a:rPr lang="en-US" dirty="0" smtClean="0"/>
              <a:t>Scenario 1</a:t>
            </a:r>
            <a:endParaRPr lang="en-US" dirty="0"/>
          </a:p>
        </p:txBody>
      </p:sp>
      <p:sp>
        <p:nvSpPr>
          <p:cNvPr id="11" name="TextBox 10"/>
          <p:cNvSpPr txBox="1"/>
          <p:nvPr/>
        </p:nvSpPr>
        <p:spPr>
          <a:xfrm>
            <a:off x="4109031" y="5083185"/>
            <a:ext cx="1289135" cy="369332"/>
          </a:xfrm>
          <a:prstGeom prst="rect">
            <a:avLst/>
          </a:prstGeom>
          <a:noFill/>
        </p:spPr>
        <p:txBody>
          <a:bodyPr wrap="none" rtlCol="0">
            <a:spAutoFit/>
          </a:bodyPr>
          <a:lstStyle/>
          <a:p>
            <a:r>
              <a:rPr lang="en-US" dirty="0" smtClean="0"/>
              <a:t>Scenario 3</a:t>
            </a:r>
            <a:endParaRPr lang="en-US" dirty="0"/>
          </a:p>
        </p:txBody>
      </p:sp>
      <p:sp>
        <p:nvSpPr>
          <p:cNvPr id="12" name="TextBox 11"/>
          <p:cNvSpPr txBox="1"/>
          <p:nvPr/>
        </p:nvSpPr>
        <p:spPr>
          <a:xfrm>
            <a:off x="8841190" y="6091338"/>
            <a:ext cx="3507570" cy="246221"/>
          </a:xfrm>
          <a:prstGeom prst="rect">
            <a:avLst/>
          </a:prstGeom>
          <a:noFill/>
        </p:spPr>
        <p:txBody>
          <a:bodyPr wrap="square" rtlCol="0">
            <a:spAutoFit/>
          </a:bodyPr>
          <a:lstStyle/>
          <a:p>
            <a:r>
              <a:rPr lang="en-US" sz="1000" baseline="30000" dirty="0"/>
              <a:t>* </a:t>
            </a:r>
            <a:r>
              <a:rPr lang="en-US" sz="1000" dirty="0" smtClean="0">
                <a:ea typeface="Gill Sans Light" charset="0"/>
                <a:cs typeface="Gill Sans Light" charset="0"/>
              </a:rPr>
              <a:t>Source: Intel ONP 2.1 Performance Test Report</a:t>
            </a:r>
          </a:p>
        </p:txBody>
      </p:sp>
    </p:spTree>
    <p:extLst>
      <p:ext uri="{BB962C8B-B14F-4D97-AF65-F5344CB8AC3E}">
        <p14:creationId xmlns:p14="http://schemas.microsoft.com/office/powerpoint/2010/main" val="11721085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0" dirty="0" err="1" smtClean="0">
                <a:cs typeface="Intel Clear"/>
              </a:rPr>
              <a:t>OpenVswitch</a:t>
            </a:r>
            <a:r>
              <a:rPr lang="en-US" b="0" dirty="0">
                <a:cs typeface="Intel Clear"/>
              </a:rPr>
              <a:t> </a:t>
            </a:r>
            <a:r>
              <a:rPr lang="en-US" b="0" dirty="0" smtClean="0">
                <a:cs typeface="Intel Clear"/>
              </a:rPr>
              <a:t>(OVS)</a:t>
            </a:r>
            <a:endParaRPr lang="en-US" b="0" dirty="0">
              <a:cs typeface="Intel Clear"/>
            </a:endParaRPr>
          </a:p>
        </p:txBody>
      </p:sp>
      <p:sp>
        <p:nvSpPr>
          <p:cNvPr id="31" name="Content Placeholder 1"/>
          <p:cNvSpPr>
            <a:spLocks noGrp="1"/>
          </p:cNvSpPr>
          <p:nvPr>
            <p:ph idx="1"/>
          </p:nvPr>
        </p:nvSpPr>
        <p:spPr>
          <a:xfrm>
            <a:off x="5791200" y="1649585"/>
            <a:ext cx="6173249" cy="4636627"/>
          </a:xfrm>
        </p:spPr>
        <p:txBody>
          <a:bodyPr vert="horz" lIns="91440" tIns="45720" rIns="91440" bIns="45720" rtlCol="0">
            <a:normAutofit/>
          </a:bodyPr>
          <a:lstStyle/>
          <a:p>
            <a:pPr marL="342900" indent="-342900">
              <a:buFont typeface="Arial" panose="020B0604020202020204" pitchFamily="34" charset="0"/>
              <a:buChar char="•"/>
            </a:pPr>
            <a:r>
              <a:rPr lang="en-US" sz="1867" dirty="0">
                <a:solidFill>
                  <a:srgbClr val="0070C0"/>
                </a:solidFill>
              </a:rPr>
              <a:t>A software-based solution</a:t>
            </a:r>
          </a:p>
          <a:p>
            <a:pPr marL="342900" indent="-342900">
              <a:buFont typeface="Arial" panose="020B0604020202020204" pitchFamily="34" charset="0"/>
              <a:buChar char="•"/>
            </a:pPr>
            <a:r>
              <a:rPr lang="en-US" sz="1867" dirty="0">
                <a:solidFill>
                  <a:srgbClr val="0070C0"/>
                </a:solidFill>
              </a:rPr>
              <a:t>Resolve the problems of network separation and traffic visibility, so the cloud users can be assigned VMs with elastic and secure network configurations </a:t>
            </a:r>
          </a:p>
          <a:p>
            <a:pPr marL="342900" indent="-342900">
              <a:buFont typeface="Arial" panose="020B0604020202020204" pitchFamily="34" charset="0"/>
              <a:buChar char="•"/>
            </a:pPr>
            <a:r>
              <a:rPr lang="en-US" sz="1867" dirty="0">
                <a:solidFill>
                  <a:srgbClr val="0070C0"/>
                </a:solidFill>
              </a:rPr>
              <a:t>Flexible Controller in User-Space</a:t>
            </a:r>
          </a:p>
          <a:p>
            <a:pPr marL="342900" indent="-342900">
              <a:buFont typeface="Arial" panose="020B0604020202020204" pitchFamily="34" charset="0"/>
              <a:buChar char="•"/>
            </a:pPr>
            <a:r>
              <a:rPr lang="en-US" sz="1867" dirty="0">
                <a:solidFill>
                  <a:srgbClr val="0070C0"/>
                </a:solidFill>
              </a:rPr>
              <a:t>Fast </a:t>
            </a:r>
            <a:r>
              <a:rPr lang="en-US" sz="1867" dirty="0" err="1">
                <a:solidFill>
                  <a:srgbClr val="0070C0"/>
                </a:solidFill>
              </a:rPr>
              <a:t>Datapath</a:t>
            </a:r>
            <a:r>
              <a:rPr lang="en-US" sz="1867" dirty="0">
                <a:solidFill>
                  <a:srgbClr val="0070C0"/>
                </a:solidFill>
              </a:rPr>
              <a:t> in Kernel</a:t>
            </a:r>
          </a:p>
          <a:p>
            <a:pPr marL="342900" indent="-342900">
              <a:buFont typeface="Arial" panose="020B0604020202020204" pitchFamily="34" charset="0"/>
              <a:buChar char="•"/>
            </a:pPr>
            <a:r>
              <a:rPr lang="en-US" sz="1867" dirty="0">
                <a:solidFill>
                  <a:srgbClr val="0070C0"/>
                </a:solidFill>
              </a:rPr>
              <a:t>An implementation of Open Flow</a:t>
            </a:r>
          </a:p>
          <a:p>
            <a:pPr marL="342900" indent="-342900">
              <a:buFont typeface="Arial" panose="020B0604020202020204" pitchFamily="34" charset="0"/>
              <a:buChar char="•"/>
            </a:pPr>
            <a:r>
              <a:rPr lang="en-US" sz="1867" dirty="0">
                <a:solidFill>
                  <a:srgbClr val="0070C0"/>
                </a:solidFill>
              </a:rPr>
              <a:t>community project offered under the Apache 2.0 license</a:t>
            </a:r>
          </a:p>
          <a:p>
            <a:pPr marL="342900" indent="-342900">
              <a:buFont typeface="Arial" panose="020B0604020202020204" pitchFamily="34" charset="0"/>
              <a:buChar char="•"/>
            </a:pPr>
            <a:r>
              <a:rPr lang="en-US" sz="1867" dirty="0">
                <a:solidFill>
                  <a:srgbClr val="0070C0"/>
                </a:solidFill>
              </a:rPr>
              <a:t>OVS release 2.5.0 available for download</a:t>
            </a:r>
          </a:p>
          <a:p>
            <a:pPr marL="342900" indent="-342900">
              <a:buFont typeface="Arial" panose="020B0604020202020204" pitchFamily="34" charset="0"/>
              <a:buChar char="•"/>
            </a:pPr>
            <a:r>
              <a:rPr lang="en-US" sz="1867" dirty="0" smtClean="0">
                <a:solidFill>
                  <a:srgbClr val="0070C0"/>
                </a:solidFill>
              </a:rPr>
              <a:t>Intel </a:t>
            </a:r>
            <a:r>
              <a:rPr lang="en-US" sz="1867" dirty="0">
                <a:solidFill>
                  <a:srgbClr val="0070C0"/>
                </a:solidFill>
              </a:rPr>
              <a:t>Open Network Program selected OVS as Intel open virtual switch</a:t>
            </a:r>
          </a:p>
          <a:p>
            <a:pPr marL="342900" indent="-342900">
              <a:buFont typeface="Arial" panose="020B0604020202020204" pitchFamily="34" charset="0"/>
              <a:buChar char="•"/>
            </a:pPr>
            <a:endParaRPr lang="en-US" sz="1867" dirty="0">
              <a:solidFill>
                <a:srgbClr val="0070C0"/>
              </a:solidFill>
            </a:endParaRPr>
          </a:p>
        </p:txBody>
      </p:sp>
      <p:pic>
        <p:nvPicPr>
          <p:cNvPr id="32" name="Content Placeholder 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393699" y="52789"/>
            <a:ext cx="1570752" cy="735245"/>
          </a:xfrm>
          <a:prstGeom prst="rect">
            <a:avLst/>
          </a:prstGeom>
        </p:spPr>
      </p:pic>
      <p:pic>
        <p:nvPicPr>
          <p:cNvPr id="1026" name="Picture 2" descr="http://openvswitch.org/assets/featured-imag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001" y="1669343"/>
            <a:ext cx="4421872" cy="36787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12800" y="5348044"/>
            <a:ext cx="3962400" cy="666977"/>
          </a:xfrm>
          <a:prstGeom prst="rect">
            <a:avLst/>
          </a:prstGeom>
          <a:noFill/>
        </p:spPr>
        <p:txBody>
          <a:bodyPr wrap="square" rtlCol="0">
            <a:spAutoFit/>
          </a:bodyPr>
          <a:lstStyle/>
          <a:p>
            <a:pPr defTabSz="1219170"/>
            <a:r>
              <a:rPr lang="en-US" dirty="0">
                <a:solidFill>
                  <a:prstClr val="black"/>
                </a:solidFill>
              </a:rPr>
              <a:t>Visit: </a:t>
            </a:r>
            <a:r>
              <a:rPr lang="en-IN" b="1" dirty="0">
                <a:solidFill>
                  <a:prstClr val="white"/>
                </a:solidFill>
                <a:hlinkClick r:id="rId5"/>
              </a:rPr>
              <a:t>http://openvswitch.org</a:t>
            </a:r>
            <a:r>
              <a:rPr lang="en-IN" dirty="0">
                <a:solidFill>
                  <a:prstClr val="white"/>
                </a:solidFill>
                <a:hlinkClick r:id="rId5"/>
              </a:rPr>
              <a:t>/</a:t>
            </a:r>
            <a:endParaRPr lang="en-IN" dirty="0">
              <a:solidFill>
                <a:prstClr val="white"/>
              </a:solidFill>
            </a:endParaRPr>
          </a:p>
          <a:p>
            <a:pPr defTabSz="1219170"/>
            <a:r>
              <a:rPr lang="en-US" dirty="0">
                <a:solidFill>
                  <a:prstClr val="black"/>
                </a:solidFill>
              </a:rPr>
              <a:t> to learn Why OVS</a:t>
            </a:r>
          </a:p>
        </p:txBody>
      </p:sp>
    </p:spTree>
    <p:extLst>
      <p:ext uri="{BB962C8B-B14F-4D97-AF65-F5344CB8AC3E}">
        <p14:creationId xmlns:p14="http://schemas.microsoft.com/office/powerpoint/2010/main" val="24305391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1F497D"/>
          </a:solidFill>
        </p:spPr>
        <p:txBody>
          <a:bodyPr vert="horz" lIns="91440" tIns="45720" rIns="91440" bIns="45720" rtlCol="0" anchor="b">
            <a:normAutofit/>
          </a:bodyPr>
          <a:lstStyle/>
          <a:p>
            <a:r>
              <a:rPr lang="en-US" sz="4200" dirty="0">
                <a:solidFill>
                  <a:schemeClr val="bg1"/>
                </a:solidFill>
              </a:rPr>
              <a:t>OVS-DPDK: Multi-queue VHOST performance</a:t>
            </a:r>
          </a:p>
        </p:txBody>
      </p:sp>
      <p:sp>
        <p:nvSpPr>
          <p:cNvPr id="4" name="Slide Number Placeholder 3"/>
          <p:cNvSpPr>
            <a:spLocks noGrp="1"/>
          </p:cNvSpPr>
          <p:nvPr>
            <p:ph type="sldNum" sz="quarter" idx="12"/>
          </p:nvPr>
        </p:nvSpPr>
        <p:spPr/>
        <p:txBody>
          <a:bodyPr/>
          <a:lstStyle/>
          <a:p>
            <a:fld id="{B41F42F8-25E4-4D1B-BD30-C90591184289}" type="slidenum">
              <a:rPr lang="en-US" smtClean="0"/>
              <a:t>20</a:t>
            </a:fld>
            <a:endParaRPr lang="en-US"/>
          </a:p>
        </p:txBody>
      </p:sp>
      <p:pic>
        <p:nvPicPr>
          <p:cNvPr id="8" name="Content Placeholder 7"/>
          <p:cNvPicPr>
            <a:picLocks noGrp="1" noChangeAspect="1"/>
          </p:cNvPicPr>
          <p:nvPr>
            <p:ph idx="1"/>
          </p:nvPr>
        </p:nvPicPr>
        <p:blipFill>
          <a:blip r:embed="rId3"/>
          <a:stretch>
            <a:fillRect/>
          </a:stretch>
        </p:blipFill>
        <p:spPr>
          <a:xfrm>
            <a:off x="0" y="1684610"/>
            <a:ext cx="6511159" cy="3675666"/>
          </a:xfrm>
          <a:prstGeom prst="rect">
            <a:avLst/>
          </a:prstGeom>
          <a:ln>
            <a:solidFill>
              <a:schemeClr val="accent1"/>
            </a:solidFill>
          </a:ln>
        </p:spPr>
      </p:pic>
      <p:pic>
        <p:nvPicPr>
          <p:cNvPr id="5" name="Picture 4"/>
          <p:cNvPicPr>
            <a:picLocks noChangeAspect="1"/>
          </p:cNvPicPr>
          <p:nvPr/>
        </p:nvPicPr>
        <p:blipFill>
          <a:blip r:embed="rId4"/>
          <a:stretch>
            <a:fillRect/>
          </a:stretch>
        </p:blipFill>
        <p:spPr>
          <a:xfrm>
            <a:off x="6695426" y="1684610"/>
            <a:ext cx="5496574" cy="3218992"/>
          </a:xfrm>
          <a:prstGeom prst="rect">
            <a:avLst/>
          </a:prstGeom>
          <a:ln>
            <a:solidFill>
              <a:schemeClr val="tx1"/>
            </a:solidFill>
          </a:ln>
        </p:spPr>
      </p:pic>
      <p:sp>
        <p:nvSpPr>
          <p:cNvPr id="6" name="Content Placeholder 2"/>
          <p:cNvSpPr txBox="1">
            <a:spLocks/>
          </p:cNvSpPr>
          <p:nvPr/>
        </p:nvSpPr>
        <p:spPr>
          <a:xfrm>
            <a:off x="838200" y="5531998"/>
            <a:ext cx="10515600" cy="69851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a:solidFill>
                  <a:schemeClr val="bg2"/>
                </a:solidFill>
                <a:latin typeface="+mn-lt"/>
                <a:ea typeface="+mn-ea"/>
                <a:cs typeface="+mn-cs"/>
              </a:defRPr>
            </a:lvl1pPr>
            <a:lvl2pPr marL="133350" indent="-13335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74295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smtClean="0"/>
              <a:t>Benefit of multi-queue can be observed when number of cores assigned for PMD threads align to the RX queues.</a:t>
            </a:r>
          </a:p>
          <a:p>
            <a:pPr marL="285750" indent="-285750">
              <a:buFont typeface="Arial" panose="020B0604020202020204" pitchFamily="34" charset="0"/>
              <a:buChar char="•"/>
            </a:pPr>
            <a:r>
              <a:rPr lang="en-US" dirty="0" smtClean="0"/>
              <a:t>Recommend minimum of 4 cores assigned to PMD threads in multi-queue configuration</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smtClean="0"/>
          </a:p>
        </p:txBody>
      </p:sp>
    </p:spTree>
    <p:extLst>
      <p:ext uri="{BB962C8B-B14F-4D97-AF65-F5344CB8AC3E}">
        <p14:creationId xmlns:p14="http://schemas.microsoft.com/office/powerpoint/2010/main" val="6927356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ReferenceS</a:t>
            </a:r>
            <a:endParaRPr lang="en-US" dirty="0"/>
          </a:p>
        </p:txBody>
      </p:sp>
      <p:sp>
        <p:nvSpPr>
          <p:cNvPr id="3" name="Content Placeholder 2"/>
          <p:cNvSpPr>
            <a:spLocks noGrp="1"/>
          </p:cNvSpPr>
          <p:nvPr>
            <p:ph idx="1"/>
          </p:nvPr>
        </p:nvSpPr>
        <p:spPr/>
        <p:txBody>
          <a:bodyPr/>
          <a:lstStyle/>
          <a:p>
            <a:pPr marL="285750" indent="-285750">
              <a:buFont typeface="Arial" panose="020B0604020202020204" pitchFamily="34" charset="0"/>
              <a:buChar char="•"/>
            </a:pPr>
            <a:r>
              <a:rPr lang="en-US" dirty="0" smtClean="0"/>
              <a:t>ONP 2.1 Performance </a:t>
            </a:r>
            <a:r>
              <a:rPr lang="en-US" dirty="0"/>
              <a:t>Test Report (</a:t>
            </a:r>
            <a:r>
              <a:rPr lang="en-US" dirty="0">
                <a:hlinkClick r:id="rId2"/>
              </a:rPr>
              <a:t>https://</a:t>
            </a:r>
            <a:r>
              <a:rPr lang="en-US" dirty="0" smtClean="0">
                <a:hlinkClick r:id="rId2"/>
              </a:rPr>
              <a:t>download.01.org/packet-processing/ONPS2.1/Intel_ONP_Release_2.1_Performance_Test_Report_Rev1.0.pdf</a:t>
            </a:r>
            <a:r>
              <a:rPr lang="en-US" dirty="0" smtClean="0"/>
              <a:t>) </a:t>
            </a:r>
          </a:p>
          <a:p>
            <a:pPr marL="285750" indent="-285750">
              <a:buFont typeface="Arial" panose="020B0604020202020204" pitchFamily="34" charset="0"/>
              <a:buChar char="•"/>
            </a:pPr>
            <a:r>
              <a:rPr lang="en-US" dirty="0" smtClean="0"/>
              <a:t>How to get best performance with NICs on </a:t>
            </a:r>
            <a:r>
              <a:rPr lang="en-US" dirty="0"/>
              <a:t>Intel platforms with DPDK: </a:t>
            </a:r>
            <a:r>
              <a:rPr lang="en-US" dirty="0">
                <a:hlinkClick r:id="rId3"/>
              </a:rPr>
              <a:t>http://</a:t>
            </a:r>
            <a:r>
              <a:rPr lang="en-US" dirty="0" smtClean="0">
                <a:hlinkClick r:id="rId3"/>
              </a:rPr>
              <a:t>dpdk.org/doc/guides-2.2/linux_gsg/nic_perf_intel_platform.html</a:t>
            </a:r>
            <a:endParaRPr lang="en-US" dirty="0" smtClean="0"/>
          </a:p>
          <a:p>
            <a:pPr marL="285750" indent="-285750">
              <a:buFont typeface="Arial" panose="020B0604020202020204" pitchFamily="34" charset="0"/>
              <a:buChar char="•"/>
            </a:pPr>
            <a:r>
              <a:rPr lang="en-US" dirty="0" smtClean="0"/>
              <a:t>Open </a:t>
            </a:r>
            <a:r>
              <a:rPr lang="en-US" dirty="0" err="1" smtClean="0"/>
              <a:t>vSwitch</a:t>
            </a:r>
            <a:r>
              <a:rPr lang="en-US" dirty="0" smtClean="0"/>
              <a:t> </a:t>
            </a:r>
            <a:r>
              <a:rPr lang="en-US" dirty="0"/>
              <a:t>2.5.0 </a:t>
            </a:r>
            <a:r>
              <a:rPr lang="en-US" dirty="0" smtClean="0"/>
              <a:t>documentation and installation guide: </a:t>
            </a:r>
          </a:p>
          <a:p>
            <a:pPr marL="419100" lvl="1" indent="-285750"/>
            <a:r>
              <a:rPr lang="en-US" dirty="0" smtClean="0">
                <a:hlinkClick r:id="rId4"/>
              </a:rPr>
              <a:t>http</a:t>
            </a:r>
            <a:r>
              <a:rPr lang="en-US" dirty="0">
                <a:hlinkClick r:id="rId4"/>
              </a:rPr>
              <a:t>://openvswitch.org/support/dist-docs-2.5</a:t>
            </a:r>
            <a:r>
              <a:rPr lang="en-US" dirty="0" smtClean="0">
                <a:hlinkClick r:id="rId4"/>
              </a:rPr>
              <a:t>/</a:t>
            </a:r>
            <a:endParaRPr lang="en-US" dirty="0" smtClean="0"/>
          </a:p>
          <a:p>
            <a:pPr marL="419100" lvl="1" indent="-285750"/>
            <a:r>
              <a:rPr lang="en-US" dirty="0">
                <a:hlinkClick r:id="rId5"/>
              </a:rPr>
              <a:t>https://</a:t>
            </a:r>
            <a:r>
              <a:rPr lang="en-US" dirty="0" smtClean="0">
                <a:hlinkClick r:id="rId5"/>
              </a:rPr>
              <a:t>github.com/openvswitch/ovs/blob/master/INSTALL.DPDK-ADVANCED.md</a:t>
            </a:r>
            <a:r>
              <a:rPr lang="en-US" dirty="0" smtClean="0"/>
              <a:t> </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p:txBody>
      </p:sp>
      <p:sp>
        <p:nvSpPr>
          <p:cNvPr id="4" name="Slide Number Placeholder 3"/>
          <p:cNvSpPr>
            <a:spLocks noGrp="1"/>
          </p:cNvSpPr>
          <p:nvPr>
            <p:ph type="sldNum" sz="quarter" idx="12"/>
          </p:nvPr>
        </p:nvSpPr>
        <p:spPr/>
        <p:txBody>
          <a:bodyPr/>
          <a:lstStyle/>
          <a:p>
            <a:fld id="{B41F42F8-25E4-4D1B-BD30-C90591184289}" type="slidenum">
              <a:rPr lang="en-US" smtClean="0"/>
              <a:t>21</a:t>
            </a:fld>
            <a:endParaRPr lang="en-US"/>
          </a:p>
        </p:txBody>
      </p:sp>
    </p:spTree>
    <p:extLst>
      <p:ext uri="{BB962C8B-B14F-4D97-AF65-F5344CB8AC3E}">
        <p14:creationId xmlns:p14="http://schemas.microsoft.com/office/powerpoint/2010/main" val="13192581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Legal Notices and Disclaimers</a:t>
            </a:r>
            <a:endParaRPr lang="en-US" dirty="0"/>
          </a:p>
        </p:txBody>
      </p:sp>
      <p:sp>
        <p:nvSpPr>
          <p:cNvPr id="3" name="Content Placeholder 2"/>
          <p:cNvSpPr>
            <a:spLocks noGrp="1"/>
          </p:cNvSpPr>
          <p:nvPr>
            <p:ph sz="quarter" idx="4294967295"/>
          </p:nvPr>
        </p:nvSpPr>
        <p:spPr>
          <a:xfrm>
            <a:off x="1981201" y="1328144"/>
            <a:ext cx="8228012" cy="4567767"/>
          </a:xfrm>
          <a:prstGeom prst="rect">
            <a:avLst/>
          </a:prstGeom>
        </p:spPr>
        <p:txBody>
          <a:bodyPr/>
          <a:lstStyle/>
          <a:p>
            <a:r>
              <a:rPr lang="en-US" sz="1400" dirty="0"/>
              <a:t>Intel technologies’ features and benefits depend on system configuration and may require enabled hardware, software or service activation. Learn more at intel.com, or from the OEM or retailer.</a:t>
            </a:r>
          </a:p>
          <a:p>
            <a:r>
              <a:rPr lang="en-US" sz="1400" dirty="0"/>
              <a:t>No computer system can be absolutely secure. </a:t>
            </a:r>
          </a:p>
          <a:p>
            <a:r>
              <a:rPr lang="en-US" sz="1400" dirty="0"/>
              <a:t>Tests </a:t>
            </a:r>
            <a:r>
              <a:rPr lang="en-US" sz="1400" dirty="0"/>
              <a:t>document performance of components on a particular test, in specific systems. Differences in hardware, software, or configuration will affect actual performance. Consult other sources of information to evaluate performance as you consider your purchase.  For more complete information about performance and benchmark results, visit </a:t>
            </a:r>
            <a:r>
              <a:rPr lang="en-US" sz="1400" b="1" dirty="0">
                <a:hlinkClick r:id="rId3"/>
              </a:rPr>
              <a:t>http://www.intel.com/performance</a:t>
            </a:r>
            <a:r>
              <a:rPr lang="en-US" sz="1400" dirty="0"/>
              <a:t>.   </a:t>
            </a:r>
            <a:r>
              <a:rPr lang="en-US" sz="1400" dirty="0"/>
              <a:t> </a:t>
            </a:r>
          </a:p>
          <a:p>
            <a:r>
              <a:rPr lang="en-US" sz="1400" dirty="0"/>
              <a:t>Intel, the Intel logo and others are trademarks of Intel Corporation in the U.S. and/or other countries. *Other names and brands may be claimed as the property of others. </a:t>
            </a:r>
          </a:p>
          <a:p>
            <a:r>
              <a:rPr lang="en-US" sz="1400"/>
              <a:t>© 2016 </a:t>
            </a:r>
            <a:r>
              <a:rPr lang="en-US" sz="1400" dirty="0"/>
              <a:t>Intel Corporation. </a:t>
            </a:r>
            <a:endParaRPr lang="en-US" sz="1400" dirty="0"/>
          </a:p>
          <a:p>
            <a:endParaRPr lang="en-US" dirty="0" smtClean="0"/>
          </a:p>
          <a:p>
            <a:endParaRPr lang="en-US" dirty="0"/>
          </a:p>
        </p:txBody>
      </p:sp>
    </p:spTree>
    <p:extLst>
      <p:ext uri="{BB962C8B-B14F-4D97-AF65-F5344CB8AC3E}">
        <p14:creationId xmlns:p14="http://schemas.microsoft.com/office/powerpoint/2010/main" val="1356150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open </a:t>
            </a:r>
            <a:r>
              <a:rPr lang="en-US" dirty="0" err="1"/>
              <a:t>vswitch</a:t>
            </a:r>
            <a:r>
              <a:rPr lang="en-US" dirty="0"/>
              <a:t> </a:t>
            </a:r>
            <a:r>
              <a:rPr lang="en-US" dirty="0" smtClean="0"/>
              <a:t>with </a:t>
            </a:r>
            <a:r>
              <a:rPr lang="en-US" dirty="0" smtClean="0"/>
              <a:t>DPDK</a:t>
            </a:r>
            <a:r>
              <a:rPr lang="en-US" dirty="0" smtClean="0"/>
              <a:t/>
            </a:r>
            <a:br>
              <a:rPr lang="en-US" dirty="0" smtClean="0"/>
            </a:br>
            <a:r>
              <a:rPr lang="en-US" sz="8000" dirty="0" smtClean="0"/>
              <a:t>architecture</a:t>
            </a:r>
            <a:endParaRPr lang="en-US" sz="8000" dirty="0"/>
          </a:p>
        </p:txBody>
      </p:sp>
    </p:spTree>
    <p:extLst>
      <p:ext uri="{BB962C8B-B14F-4D97-AF65-F5344CB8AC3E}">
        <p14:creationId xmlns:p14="http://schemas.microsoft.com/office/powerpoint/2010/main" val="7806900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p:cNvSpPr/>
          <p:nvPr/>
        </p:nvSpPr>
        <p:spPr>
          <a:xfrm>
            <a:off x="1000669" y="3453509"/>
            <a:ext cx="4899804" cy="2009888"/>
          </a:xfrm>
          <a:prstGeom prst="roundRect">
            <a:avLst/>
          </a:prstGeom>
          <a:solidFill>
            <a:schemeClr val="bg1">
              <a:lumMod val="85000"/>
            </a:schemeClr>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black"/>
              </a:solidFill>
            </a:endParaRPr>
          </a:p>
          <a:p>
            <a:pPr algn="ctr"/>
            <a:r>
              <a:rPr lang="en-US" sz="2400" dirty="0">
                <a:solidFill>
                  <a:prstClr val="black"/>
                </a:solidFill>
              </a:rPr>
              <a:t>Kernel Space</a:t>
            </a:r>
          </a:p>
          <a:p>
            <a:pPr algn="ctr"/>
            <a:endParaRPr lang="en-US" sz="2400" dirty="0">
              <a:solidFill>
                <a:prstClr val="white"/>
              </a:solidFill>
            </a:endParaRPr>
          </a:p>
          <a:p>
            <a:pPr algn="ctr"/>
            <a:endParaRPr lang="en-US" sz="2400" dirty="0">
              <a:solidFill>
                <a:prstClr val="white"/>
              </a:solidFill>
            </a:endParaRPr>
          </a:p>
          <a:p>
            <a:pPr algn="ctr"/>
            <a:endParaRPr lang="en-US" sz="2400" dirty="0">
              <a:solidFill>
                <a:prstClr val="white"/>
              </a:solidFill>
            </a:endParaRPr>
          </a:p>
          <a:p>
            <a:pPr algn="ctr"/>
            <a:endParaRPr lang="en-US" sz="2400" dirty="0">
              <a:solidFill>
                <a:prstClr val="white"/>
              </a:solidFill>
            </a:endParaRPr>
          </a:p>
          <a:p>
            <a:pPr algn="ctr"/>
            <a:endParaRPr lang="en-US" sz="2400" dirty="0">
              <a:solidFill>
                <a:prstClr val="white"/>
              </a:solidFill>
            </a:endParaRPr>
          </a:p>
        </p:txBody>
      </p:sp>
      <p:sp>
        <p:nvSpPr>
          <p:cNvPr id="4" name="Rounded Rectangle 3"/>
          <p:cNvSpPr/>
          <p:nvPr/>
        </p:nvSpPr>
        <p:spPr>
          <a:xfrm>
            <a:off x="989163" y="1173967"/>
            <a:ext cx="4899804" cy="2207588"/>
          </a:xfrm>
          <a:prstGeom prst="roundRect">
            <a:avLst/>
          </a:prstGeom>
          <a:solidFill>
            <a:schemeClr val="bg1">
              <a:lumMod val="85000"/>
            </a:schemeClr>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prstClr val="black"/>
                </a:solidFill>
              </a:rPr>
              <a:t>User Space</a:t>
            </a:r>
          </a:p>
          <a:p>
            <a:pPr algn="ctr"/>
            <a:endParaRPr lang="en-US" sz="2400" dirty="0">
              <a:solidFill>
                <a:prstClr val="white"/>
              </a:solidFill>
            </a:endParaRPr>
          </a:p>
          <a:p>
            <a:pPr algn="ctr"/>
            <a:endParaRPr lang="en-US" sz="2400" dirty="0">
              <a:solidFill>
                <a:prstClr val="white"/>
              </a:solidFill>
            </a:endParaRPr>
          </a:p>
          <a:p>
            <a:pPr algn="ctr"/>
            <a:endParaRPr lang="en-US" sz="2400" dirty="0">
              <a:solidFill>
                <a:prstClr val="white"/>
              </a:solidFill>
            </a:endParaRPr>
          </a:p>
          <a:p>
            <a:pPr algn="ctr"/>
            <a:endParaRPr lang="en-US" sz="2400" dirty="0">
              <a:solidFill>
                <a:prstClr val="white"/>
              </a:solidFill>
            </a:endParaRPr>
          </a:p>
          <a:p>
            <a:pPr algn="ctr"/>
            <a:endParaRPr lang="en-US" sz="2400" dirty="0">
              <a:solidFill>
                <a:prstClr val="white"/>
              </a:solidFill>
            </a:endParaRPr>
          </a:p>
        </p:txBody>
      </p:sp>
      <p:sp>
        <p:nvSpPr>
          <p:cNvPr id="14" name="Rectangle 13"/>
          <p:cNvSpPr/>
          <p:nvPr/>
        </p:nvSpPr>
        <p:spPr>
          <a:xfrm>
            <a:off x="6521569" y="1173967"/>
            <a:ext cx="5151359" cy="463662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sp>
        <p:nvSpPr>
          <p:cNvPr id="2" name="Content Placeholder 1"/>
          <p:cNvSpPr>
            <a:spLocks noGrp="1"/>
          </p:cNvSpPr>
          <p:nvPr>
            <p:ph idx="1"/>
          </p:nvPr>
        </p:nvSpPr>
        <p:spPr>
          <a:xfrm>
            <a:off x="6878127" y="1305274"/>
            <a:ext cx="4405223" cy="5021263"/>
          </a:xfrm>
        </p:spPr>
        <p:txBody>
          <a:bodyPr/>
          <a:lstStyle/>
          <a:p>
            <a:r>
              <a:rPr lang="en-GB" sz="2133" dirty="0">
                <a:solidFill>
                  <a:schemeClr val="bg1"/>
                </a:solidFill>
              </a:rPr>
              <a:t>Main forwarding plane runs in kernel space</a:t>
            </a:r>
          </a:p>
          <a:p>
            <a:r>
              <a:rPr lang="en-GB" sz="2133" dirty="0">
                <a:solidFill>
                  <a:schemeClr val="bg1"/>
                </a:solidFill>
              </a:rPr>
              <a:t>Exception packets are sent to </a:t>
            </a:r>
            <a:r>
              <a:rPr lang="en-GB" sz="2133" dirty="0" err="1">
                <a:solidFill>
                  <a:schemeClr val="bg1"/>
                </a:solidFill>
              </a:rPr>
              <a:t>vswitchd</a:t>
            </a:r>
            <a:r>
              <a:rPr lang="en-GB" sz="2133" dirty="0">
                <a:solidFill>
                  <a:schemeClr val="bg1"/>
                </a:solidFill>
              </a:rPr>
              <a:t> in </a:t>
            </a:r>
            <a:r>
              <a:rPr lang="en-GB" sz="2133" dirty="0" err="1">
                <a:solidFill>
                  <a:schemeClr val="bg1"/>
                </a:solidFill>
              </a:rPr>
              <a:t>userspace</a:t>
            </a:r>
            <a:r>
              <a:rPr lang="en-GB" sz="2133" dirty="0">
                <a:solidFill>
                  <a:schemeClr val="bg1"/>
                </a:solidFill>
              </a:rPr>
              <a:t> using Netlink</a:t>
            </a:r>
          </a:p>
          <a:p>
            <a:r>
              <a:rPr lang="en-GB" sz="2133" dirty="0">
                <a:solidFill>
                  <a:schemeClr val="bg1"/>
                </a:solidFill>
              </a:rPr>
              <a:t>Standard Linux network interfaces to communicate with physical network</a:t>
            </a:r>
          </a:p>
          <a:p>
            <a:pPr marL="342891" indent="-342891">
              <a:buFont typeface="Arial" panose="020B0604020202020204" pitchFamily="34" charset="0"/>
              <a:buChar char="•"/>
            </a:pPr>
            <a:endParaRPr lang="en-US" sz="2400" dirty="0"/>
          </a:p>
        </p:txBody>
      </p:sp>
      <p:sp>
        <p:nvSpPr>
          <p:cNvPr id="3" name="Title 2"/>
          <p:cNvSpPr>
            <a:spLocks noGrp="1"/>
          </p:cNvSpPr>
          <p:nvPr>
            <p:ph type="title"/>
          </p:nvPr>
        </p:nvSpPr>
        <p:spPr/>
        <p:txBody>
          <a:bodyPr>
            <a:normAutofit fontScale="90000"/>
          </a:bodyPr>
          <a:lstStyle/>
          <a:p>
            <a:r>
              <a:rPr lang="en-GB" sz="4533" dirty="0">
                <a:latin typeface="Intel Clear Pro" panose="020B0804020202060201" pitchFamily="34" charset="0"/>
                <a:ea typeface="Intel Clear Pro" panose="020B0804020202060201" pitchFamily="34" charset="0"/>
                <a:cs typeface="Intel Clear Pro" panose="020B0804020202060201" pitchFamily="34" charset="0"/>
              </a:rPr>
              <a:t>NATIVE Open vSwitch – architecture</a:t>
            </a:r>
            <a:endParaRPr lang="en-US" sz="4533" dirty="0">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7" name="Rounded Rectangle 6"/>
          <p:cNvSpPr/>
          <p:nvPr/>
        </p:nvSpPr>
        <p:spPr>
          <a:xfrm>
            <a:off x="1254125" y="1725033"/>
            <a:ext cx="4342027" cy="1509369"/>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400" dirty="0" err="1">
                <a:solidFill>
                  <a:prstClr val="white"/>
                </a:solidFill>
              </a:rPr>
              <a:t>ovs-vswitchd</a:t>
            </a:r>
            <a:endParaRPr lang="en-US" sz="2400" dirty="0">
              <a:solidFill>
                <a:prstClr val="white"/>
              </a:solidFill>
            </a:endParaRPr>
          </a:p>
        </p:txBody>
      </p:sp>
      <p:sp>
        <p:nvSpPr>
          <p:cNvPr id="6" name="Rounded Rectangle 5"/>
          <p:cNvSpPr/>
          <p:nvPr/>
        </p:nvSpPr>
        <p:spPr>
          <a:xfrm>
            <a:off x="1305873" y="3958645"/>
            <a:ext cx="4223603" cy="1407216"/>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400" dirty="0">
                <a:solidFill>
                  <a:prstClr val="white"/>
                </a:solidFill>
              </a:rPr>
              <a:t>OVS Kernel Space Forwarding Plane</a:t>
            </a:r>
          </a:p>
          <a:p>
            <a:pPr algn="ctr"/>
            <a:r>
              <a:rPr lang="en-GB" sz="2400" dirty="0">
                <a:solidFill>
                  <a:prstClr val="white"/>
                </a:solidFill>
              </a:rPr>
              <a:t>(</a:t>
            </a:r>
            <a:r>
              <a:rPr lang="en-GB" sz="2400" dirty="0" err="1">
                <a:solidFill>
                  <a:prstClr val="white"/>
                </a:solidFill>
              </a:rPr>
              <a:t>openvswitch.ko</a:t>
            </a:r>
            <a:r>
              <a:rPr lang="en-GB" sz="2400" dirty="0">
                <a:solidFill>
                  <a:prstClr val="white"/>
                </a:solidFill>
              </a:rPr>
              <a:t>)</a:t>
            </a:r>
            <a:endParaRPr lang="en-US" sz="2400" dirty="0">
              <a:solidFill>
                <a:prstClr val="white"/>
              </a:solidFill>
            </a:endParaRPr>
          </a:p>
        </p:txBody>
      </p:sp>
      <p:sp>
        <p:nvSpPr>
          <p:cNvPr id="8" name="Rounded Rectangle 7"/>
          <p:cNvSpPr/>
          <p:nvPr/>
        </p:nvSpPr>
        <p:spPr>
          <a:xfrm>
            <a:off x="3097065" y="5428969"/>
            <a:ext cx="707011" cy="452487"/>
          </a:xfrm>
          <a:prstGeom prst="roundRect">
            <a:avLst/>
          </a:prstGeom>
          <a:ln/>
        </p:spPr>
        <p:style>
          <a:lnRef idx="1">
            <a:schemeClr val="dk1"/>
          </a:lnRef>
          <a:fillRef idx="3">
            <a:schemeClr val="dk1"/>
          </a:fillRef>
          <a:effectRef idx="2">
            <a:schemeClr val="dk1"/>
          </a:effectRef>
          <a:fontRef idx="minor">
            <a:schemeClr val="lt1"/>
          </a:fontRef>
        </p:style>
        <p:txBody>
          <a:bodyPr rtlCol="0" anchor="ctr"/>
          <a:lstStyle/>
          <a:p>
            <a:pPr algn="ctr"/>
            <a:r>
              <a:rPr lang="en-GB" sz="1600" dirty="0">
                <a:solidFill>
                  <a:prstClr val="white"/>
                </a:solidFill>
              </a:rPr>
              <a:t>NIC</a:t>
            </a:r>
            <a:endParaRPr lang="en-US" sz="1600" dirty="0">
              <a:solidFill>
                <a:prstClr val="white"/>
              </a:solidFill>
            </a:endParaRPr>
          </a:p>
        </p:txBody>
      </p:sp>
      <p:sp>
        <p:nvSpPr>
          <p:cNvPr id="10" name="Rounded Rectangle 9"/>
          <p:cNvSpPr/>
          <p:nvPr/>
        </p:nvSpPr>
        <p:spPr>
          <a:xfrm>
            <a:off x="4831991" y="5416105"/>
            <a:ext cx="707011" cy="452487"/>
          </a:xfrm>
          <a:prstGeom prst="roundRect">
            <a:avLst/>
          </a:prstGeom>
          <a:ln/>
        </p:spPr>
        <p:style>
          <a:lnRef idx="1">
            <a:schemeClr val="dk1"/>
          </a:lnRef>
          <a:fillRef idx="3">
            <a:schemeClr val="dk1"/>
          </a:fillRef>
          <a:effectRef idx="2">
            <a:schemeClr val="dk1"/>
          </a:effectRef>
          <a:fontRef idx="minor">
            <a:schemeClr val="lt1"/>
          </a:fontRef>
        </p:style>
        <p:txBody>
          <a:bodyPr rtlCol="0" anchor="ctr"/>
          <a:lstStyle/>
          <a:p>
            <a:pPr algn="ctr"/>
            <a:r>
              <a:rPr lang="en-GB" sz="1600" dirty="0">
                <a:solidFill>
                  <a:prstClr val="white"/>
                </a:solidFill>
              </a:rPr>
              <a:t>NIC</a:t>
            </a:r>
            <a:endParaRPr lang="en-US" sz="1600" dirty="0">
              <a:solidFill>
                <a:prstClr val="white"/>
              </a:solidFill>
            </a:endParaRPr>
          </a:p>
        </p:txBody>
      </p:sp>
      <p:sp>
        <p:nvSpPr>
          <p:cNvPr id="9" name="Rounded Rectangle 8"/>
          <p:cNvSpPr/>
          <p:nvPr/>
        </p:nvSpPr>
        <p:spPr>
          <a:xfrm>
            <a:off x="1265221" y="5434834"/>
            <a:ext cx="707011" cy="452487"/>
          </a:xfrm>
          <a:prstGeom prst="roundRect">
            <a:avLst/>
          </a:prstGeom>
          <a:ln/>
        </p:spPr>
        <p:style>
          <a:lnRef idx="1">
            <a:schemeClr val="dk1"/>
          </a:lnRef>
          <a:fillRef idx="3">
            <a:schemeClr val="dk1"/>
          </a:fillRef>
          <a:effectRef idx="2">
            <a:schemeClr val="dk1"/>
          </a:effectRef>
          <a:fontRef idx="minor">
            <a:schemeClr val="lt1"/>
          </a:fontRef>
        </p:style>
        <p:txBody>
          <a:bodyPr rtlCol="0" anchor="ctr"/>
          <a:lstStyle/>
          <a:p>
            <a:pPr algn="ctr"/>
            <a:r>
              <a:rPr lang="en-GB" sz="1600" dirty="0">
                <a:solidFill>
                  <a:prstClr val="white"/>
                </a:solidFill>
              </a:rPr>
              <a:t>NIC</a:t>
            </a:r>
            <a:endParaRPr lang="en-US" sz="1600" dirty="0">
              <a:solidFill>
                <a:prstClr val="white"/>
              </a:solidFill>
            </a:endParaRPr>
          </a:p>
        </p:txBody>
      </p:sp>
      <p:sp>
        <p:nvSpPr>
          <p:cNvPr id="13" name="Rounded Rectangle 12"/>
          <p:cNvSpPr/>
          <p:nvPr/>
        </p:nvSpPr>
        <p:spPr>
          <a:xfrm rot="5400000">
            <a:off x="1139400" y="3387799"/>
            <a:ext cx="1411141" cy="452487"/>
          </a:xfrm>
          <a:prstGeom prst="roundRect">
            <a:avLst/>
          </a:prstGeom>
          <a:solidFill>
            <a:schemeClr val="tx2"/>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GB" sz="2400" dirty="0">
                <a:solidFill>
                  <a:prstClr val="white"/>
                </a:solidFill>
              </a:rPr>
              <a:t>Netlink</a:t>
            </a:r>
            <a:endParaRPr lang="en-US" sz="2400" dirty="0">
              <a:solidFill>
                <a:prstClr val="white"/>
              </a:solidFill>
            </a:endParaRPr>
          </a:p>
        </p:txBody>
      </p:sp>
      <p:pic>
        <p:nvPicPr>
          <p:cNvPr id="15" name="Picture 1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48894" y="393643"/>
            <a:ext cx="1024033" cy="480501"/>
          </a:xfrm>
          <a:prstGeom prst="rect">
            <a:avLst/>
          </a:prstGeom>
        </p:spPr>
      </p:pic>
    </p:spTree>
    <p:custDataLst>
      <p:tags r:id="rId1"/>
    </p:custDataLst>
    <p:extLst>
      <p:ext uri="{BB962C8B-B14F-4D97-AF65-F5344CB8AC3E}">
        <p14:creationId xmlns:p14="http://schemas.microsoft.com/office/powerpoint/2010/main" val="9963436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92981" y="2907904"/>
            <a:ext cx="4020071" cy="248614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sp>
        <p:nvSpPr>
          <p:cNvPr id="3" name="Title 2"/>
          <p:cNvSpPr>
            <a:spLocks noGrp="1"/>
          </p:cNvSpPr>
          <p:nvPr>
            <p:ph type="title"/>
          </p:nvPr>
        </p:nvSpPr>
        <p:spPr>
          <a:xfrm>
            <a:off x="402565" y="60569"/>
            <a:ext cx="10972800" cy="853440"/>
          </a:xfrm>
        </p:spPr>
        <p:txBody>
          <a:bodyPr/>
          <a:lstStyle/>
          <a:p>
            <a:r>
              <a:rPr lang="en-US" sz="4533" dirty="0">
                <a:latin typeface="Intel Clear Pro" panose="020B0804020202060201" pitchFamily="34" charset="0"/>
                <a:ea typeface="Intel Clear Pro" panose="020B0804020202060201" pitchFamily="34" charset="0"/>
                <a:cs typeface="Intel Clear Pro" panose="020B0804020202060201" pitchFamily="34" charset="0"/>
              </a:rPr>
              <a:t>Virtual Switch Requirements – Enterprise vs Telco </a:t>
            </a:r>
          </a:p>
        </p:txBody>
      </p:sp>
      <p:grpSp>
        <p:nvGrpSpPr>
          <p:cNvPr id="7" name="Group 6"/>
          <p:cNvGrpSpPr/>
          <p:nvPr/>
        </p:nvGrpSpPr>
        <p:grpSpPr>
          <a:xfrm>
            <a:off x="1751501" y="872612"/>
            <a:ext cx="2715807" cy="1848625"/>
            <a:chOff x="6137508" y="1359959"/>
            <a:chExt cx="3296240" cy="2600483"/>
          </a:xfrm>
        </p:grpSpPr>
        <p:sp>
          <p:nvSpPr>
            <p:cNvPr id="8" name="Rounded Rectangle 7"/>
            <p:cNvSpPr/>
            <p:nvPr/>
          </p:nvSpPr>
          <p:spPr bwMode="auto">
            <a:xfrm>
              <a:off x="6707293" y="1904859"/>
              <a:ext cx="2156669" cy="2055583"/>
            </a:xfrm>
            <a:prstGeom prst="roundRect">
              <a:avLst/>
            </a:prstGeom>
            <a:gradFill flip="none" rotWithShape="1">
              <a:gsLst>
                <a:gs pos="0">
                  <a:schemeClr val="bg1"/>
                </a:gs>
                <a:gs pos="86000">
                  <a:schemeClr val="bg1">
                    <a:lumMod val="95000"/>
                  </a:schemeClr>
                </a:gs>
                <a:gs pos="100000">
                  <a:schemeClr val="bg2"/>
                </a:gs>
              </a:gsLst>
              <a:path path="circle">
                <a:fillToRect l="50000" t="50000" r="50000" b="50000"/>
              </a:path>
              <a:tileRect/>
            </a:gradFill>
            <a:ln>
              <a:headEnd type="none" w="med" len="med"/>
              <a:tailEnd type="none" w="med" len="med"/>
            </a:ln>
            <a:effectLst>
              <a:glow rad="63500">
                <a:schemeClr val="accent1">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lIns="68455" tIns="205740" rIns="68455" bIns="34227" anchorCtr="1"/>
            <a:lstStyle/>
            <a:p>
              <a:pPr defTabSz="979822">
                <a:lnSpc>
                  <a:spcPct val="90000"/>
                </a:lnSpc>
                <a:spcBef>
                  <a:spcPct val="20000"/>
                </a:spcBef>
                <a:defRPr/>
              </a:pPr>
              <a:endParaRPr lang="en-US" sz="1051" i="1" kern="0" dirty="0">
                <a:solidFill>
                  <a:prstClr val="white"/>
                </a:solidFill>
                <a:effectLst>
                  <a:outerShdw blurRad="38100" dist="38100" dir="2700000" algn="tl">
                    <a:srgbClr val="000000">
                      <a:alpha val="43137"/>
                    </a:srgbClr>
                  </a:outerShdw>
                </a:effectLst>
                <a:latin typeface="Neo Sans Intel"/>
              </a:endParaRPr>
            </a:p>
          </p:txBody>
        </p:sp>
        <p:sp>
          <p:nvSpPr>
            <p:cNvPr id="9" name="Rectangle 8"/>
            <p:cNvSpPr/>
            <p:nvPr/>
          </p:nvSpPr>
          <p:spPr>
            <a:xfrm>
              <a:off x="6137508" y="1359959"/>
              <a:ext cx="3296240" cy="534067"/>
            </a:xfrm>
            <a:prstGeom prst="rect">
              <a:avLst/>
            </a:prstGeom>
          </p:spPr>
          <p:txBody>
            <a:bodyPr wrap="none">
              <a:spAutoFit/>
            </a:bodyPr>
            <a:lstStyle/>
            <a:p>
              <a:pPr algn="ctr"/>
              <a:r>
                <a:rPr lang="en-US" sz="1867" b="1" dirty="0">
                  <a:solidFill>
                    <a:srgbClr val="003C71"/>
                  </a:solidFill>
                  <a:cs typeface="Verdana" pitchFamily="34" charset="0"/>
                </a:rPr>
                <a:t>Enterprise Data Center</a:t>
              </a:r>
            </a:p>
          </p:txBody>
        </p:sp>
        <p:sp>
          <p:nvSpPr>
            <p:cNvPr id="10" name="TextBox 9"/>
            <p:cNvSpPr txBox="1"/>
            <p:nvPr/>
          </p:nvSpPr>
          <p:spPr>
            <a:xfrm>
              <a:off x="7882784" y="1940003"/>
              <a:ext cx="885639" cy="276008"/>
            </a:xfrm>
            <a:prstGeom prst="rect">
              <a:avLst/>
            </a:prstGeom>
            <a:noFill/>
          </p:spPr>
          <p:txBody>
            <a:bodyPr wrap="none" rtlCol="0">
              <a:spAutoFit/>
            </a:bodyPr>
            <a:lstStyle/>
            <a:p>
              <a:pPr algn="ctr"/>
              <a:r>
                <a:rPr lang="en-US" sz="675" dirty="0">
                  <a:solidFill>
                    <a:prstClr val="black"/>
                  </a:solidFill>
                  <a:cs typeface="Verdana" pitchFamily="34" charset="0"/>
                </a:rPr>
                <a:t>Manageability</a:t>
              </a:r>
            </a:p>
          </p:txBody>
        </p:sp>
        <p:sp>
          <p:nvSpPr>
            <p:cNvPr id="11" name="Rounded Rectangle 10"/>
            <p:cNvSpPr/>
            <p:nvPr/>
          </p:nvSpPr>
          <p:spPr bwMode="auto">
            <a:xfrm>
              <a:off x="8196482" y="2115186"/>
              <a:ext cx="489281" cy="190668"/>
            </a:xfrm>
            <a:prstGeom prst="roundRect">
              <a:avLst/>
            </a:prstGeom>
            <a:gradFill flip="none" rotWithShape="1">
              <a:gsLst>
                <a:gs pos="10000">
                  <a:schemeClr val="accent5"/>
                </a:gs>
                <a:gs pos="51000">
                  <a:srgbClr val="0070C0"/>
                </a:gs>
                <a:gs pos="93000">
                  <a:srgbClr val="FFC000"/>
                </a:gs>
              </a:gsLst>
              <a:lin ang="5400000" scaled="1"/>
              <a:tileRect/>
            </a:gradFill>
            <a:ln w="19050">
              <a:solidFill>
                <a:schemeClr val="accent3"/>
              </a:solidFill>
              <a:round/>
              <a:headEnd/>
              <a:tailEnd/>
            </a:ln>
            <a:effectLst>
              <a:outerShdw blurRad="50800" dist="38100" dir="2700000" algn="tl" rotWithShape="0">
                <a:prstClr val="black">
                  <a:alpha val="40000"/>
                </a:prstClr>
              </a:outerShdw>
            </a:effectLst>
          </p:spPr>
          <p:txBody>
            <a:bodyPr rot="0" spcFirstLastPara="0" vertOverflow="overflow" horzOverflow="overflow" vert="horz" wrap="square" lIns="0" tIns="34291" rIns="0" bIns="34291" numCol="1" spcCol="0" rtlCol="0" fromWordArt="0" anchor="ctr" anchorCtr="0" forceAA="0" compatLnSpc="1">
              <a:prstTxWarp prst="textNoShape">
                <a:avLst/>
              </a:prstTxWarp>
              <a:noAutofit/>
            </a:bodyPr>
            <a:lstStyle/>
            <a:p>
              <a:pPr algn="ctr" eaLnBrk="0" hangingPunct="0"/>
              <a:r>
                <a:rPr lang="en-US" sz="600" dirty="0">
                  <a:solidFill>
                    <a:prstClr val="white"/>
                  </a:solidFill>
                  <a:cs typeface="Verdana" pitchFamily="34" charset="0"/>
                </a:rPr>
                <a:t>Console</a:t>
              </a:r>
            </a:p>
          </p:txBody>
        </p:sp>
        <p:pic>
          <p:nvPicPr>
            <p:cNvPr id="12" name="Picture 3"/>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6559196" y="1916006"/>
              <a:ext cx="2243308" cy="2019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 name="Group 5"/>
          <p:cNvGrpSpPr/>
          <p:nvPr/>
        </p:nvGrpSpPr>
        <p:grpSpPr>
          <a:xfrm>
            <a:off x="6921717" y="872611"/>
            <a:ext cx="3411511" cy="1934237"/>
            <a:chOff x="3876641" y="1012899"/>
            <a:chExt cx="3706963" cy="2644886"/>
          </a:xfrm>
        </p:grpSpPr>
        <p:pic>
          <p:nvPicPr>
            <p:cNvPr id="14" name="Picture 13" descr="cloud_provider.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91298" y="1559287"/>
              <a:ext cx="1812342" cy="2098498"/>
            </a:xfrm>
            <a:prstGeom prst="rect">
              <a:avLst/>
            </a:prstGeom>
          </p:spPr>
        </p:pic>
        <p:sp>
          <p:nvSpPr>
            <p:cNvPr id="15" name="Rectangle 14"/>
            <p:cNvSpPr/>
            <p:nvPr/>
          </p:nvSpPr>
          <p:spPr>
            <a:xfrm>
              <a:off x="3876641" y="1012899"/>
              <a:ext cx="3706963" cy="519144"/>
            </a:xfrm>
            <a:prstGeom prst="rect">
              <a:avLst/>
            </a:prstGeom>
          </p:spPr>
          <p:txBody>
            <a:bodyPr wrap="none">
              <a:spAutoFit/>
            </a:bodyPr>
            <a:lstStyle/>
            <a:p>
              <a:pPr algn="ctr"/>
              <a:r>
                <a:rPr lang="en-US" sz="1867" b="1" dirty="0">
                  <a:solidFill>
                    <a:srgbClr val="003C71"/>
                  </a:solidFill>
                  <a:cs typeface="Verdana" pitchFamily="34" charset="0"/>
                </a:rPr>
                <a:t>Telco Network Infrastructure</a:t>
              </a:r>
            </a:p>
          </p:txBody>
        </p:sp>
      </p:grpSp>
      <p:sp>
        <p:nvSpPr>
          <p:cNvPr id="19" name="Rectangle 18"/>
          <p:cNvSpPr/>
          <p:nvPr/>
        </p:nvSpPr>
        <p:spPr>
          <a:xfrm>
            <a:off x="6531179" y="2907904"/>
            <a:ext cx="4020071" cy="248614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sp>
        <p:nvSpPr>
          <p:cNvPr id="16" name="Content Placeholder 15"/>
          <p:cNvSpPr>
            <a:spLocks noGrp="1"/>
          </p:cNvSpPr>
          <p:nvPr>
            <p:ph sz="quarter" idx="12"/>
          </p:nvPr>
        </p:nvSpPr>
        <p:spPr>
          <a:xfrm>
            <a:off x="1361727" y="2950640"/>
            <a:ext cx="3655428" cy="2235200"/>
          </a:xfrm>
          <a:noFill/>
        </p:spPr>
        <p:txBody>
          <a:bodyPr/>
          <a:lstStyle/>
          <a:p>
            <a:pPr algn="ctr">
              <a:spcBef>
                <a:spcPts val="800"/>
              </a:spcBef>
            </a:pPr>
            <a:r>
              <a:rPr lang="en-US" dirty="0">
                <a:solidFill>
                  <a:schemeClr val="bg1"/>
                </a:solidFill>
              </a:rPr>
              <a:t>Larger Packet Mix for Endpoint Use</a:t>
            </a:r>
          </a:p>
          <a:p>
            <a:pPr algn="ctr">
              <a:spcBef>
                <a:spcPts val="800"/>
              </a:spcBef>
            </a:pPr>
            <a:r>
              <a:rPr lang="en-US" dirty="0">
                <a:solidFill>
                  <a:schemeClr val="bg1"/>
                </a:solidFill>
              </a:rPr>
              <a:t>10G connectivity</a:t>
            </a:r>
          </a:p>
          <a:p>
            <a:pPr algn="ctr">
              <a:spcBef>
                <a:spcPts val="800"/>
              </a:spcBef>
            </a:pPr>
            <a:r>
              <a:rPr lang="en-US" dirty="0">
                <a:solidFill>
                  <a:schemeClr val="bg1"/>
                </a:solidFill>
              </a:rPr>
              <a:t>Software only switching</a:t>
            </a:r>
          </a:p>
          <a:p>
            <a:pPr algn="ctr">
              <a:spcBef>
                <a:spcPts val="800"/>
              </a:spcBef>
            </a:pPr>
            <a:r>
              <a:rPr lang="en-US" dirty="0">
                <a:solidFill>
                  <a:schemeClr val="bg1"/>
                </a:solidFill>
              </a:rPr>
              <a:t>Out-of-box platform software</a:t>
            </a:r>
          </a:p>
          <a:p>
            <a:pPr algn="ctr">
              <a:spcBef>
                <a:spcPts val="800"/>
              </a:spcBef>
            </a:pPr>
            <a:r>
              <a:rPr lang="en-US" dirty="0">
                <a:solidFill>
                  <a:schemeClr val="bg1"/>
                </a:solidFill>
              </a:rPr>
              <a:t>Mainstream hardware features</a:t>
            </a:r>
          </a:p>
          <a:p>
            <a:pPr algn="ctr">
              <a:spcBef>
                <a:spcPts val="800"/>
              </a:spcBef>
            </a:pPr>
            <a:r>
              <a:rPr lang="en-US" dirty="0">
                <a:solidFill>
                  <a:schemeClr val="bg1"/>
                </a:solidFill>
              </a:rPr>
              <a:t>Live Migration Typical</a:t>
            </a:r>
            <a:endParaRPr lang="en-US" sz="1800" dirty="0">
              <a:solidFill>
                <a:schemeClr val="bg1"/>
              </a:solidFill>
            </a:endParaRPr>
          </a:p>
        </p:txBody>
      </p:sp>
      <p:sp>
        <p:nvSpPr>
          <p:cNvPr id="17" name="Content Placeholder 16"/>
          <p:cNvSpPr>
            <a:spLocks noGrp="1"/>
          </p:cNvSpPr>
          <p:nvPr>
            <p:ph sz="quarter" idx="13"/>
          </p:nvPr>
        </p:nvSpPr>
        <p:spPr>
          <a:xfrm>
            <a:off x="6608354" y="2950640"/>
            <a:ext cx="3987505" cy="2500771"/>
          </a:xfrm>
          <a:noFill/>
        </p:spPr>
        <p:txBody>
          <a:bodyPr>
            <a:normAutofit lnSpcReduction="10000"/>
          </a:bodyPr>
          <a:lstStyle/>
          <a:p>
            <a:pPr algn="ctr">
              <a:spcBef>
                <a:spcPts val="800"/>
              </a:spcBef>
            </a:pPr>
            <a:r>
              <a:rPr lang="en-US" dirty="0">
                <a:solidFill>
                  <a:schemeClr val="bg1"/>
                </a:solidFill>
              </a:rPr>
              <a:t>Smaller Packets in Network Switching</a:t>
            </a:r>
          </a:p>
          <a:p>
            <a:pPr algn="ctr">
              <a:spcBef>
                <a:spcPts val="800"/>
              </a:spcBef>
            </a:pPr>
            <a:r>
              <a:rPr lang="en-US" dirty="0">
                <a:solidFill>
                  <a:schemeClr val="bg1"/>
                </a:solidFill>
              </a:rPr>
              <a:t>40G connectivity and greater</a:t>
            </a:r>
          </a:p>
          <a:p>
            <a:pPr algn="ctr">
              <a:spcBef>
                <a:spcPts val="800"/>
              </a:spcBef>
            </a:pPr>
            <a:r>
              <a:rPr lang="en-US" dirty="0">
                <a:solidFill>
                  <a:schemeClr val="bg1"/>
                </a:solidFill>
              </a:rPr>
              <a:t>Software augmented with hardware</a:t>
            </a:r>
          </a:p>
          <a:p>
            <a:pPr algn="ctr">
              <a:spcBef>
                <a:spcPts val="800"/>
              </a:spcBef>
            </a:pPr>
            <a:r>
              <a:rPr lang="en-US" dirty="0">
                <a:solidFill>
                  <a:schemeClr val="bg1"/>
                </a:solidFill>
              </a:rPr>
              <a:t>Custom platform software</a:t>
            </a:r>
          </a:p>
          <a:p>
            <a:pPr algn="ctr">
              <a:spcBef>
                <a:spcPts val="800"/>
              </a:spcBef>
            </a:pPr>
            <a:r>
              <a:rPr lang="en-US" dirty="0">
                <a:solidFill>
                  <a:schemeClr val="bg1"/>
                </a:solidFill>
              </a:rPr>
              <a:t>Network Functions Virtualization</a:t>
            </a:r>
          </a:p>
          <a:p>
            <a:pPr algn="ctr">
              <a:spcBef>
                <a:spcPts val="800"/>
              </a:spcBef>
            </a:pPr>
            <a:r>
              <a:rPr lang="en-US" dirty="0">
                <a:solidFill>
                  <a:schemeClr val="bg1"/>
                </a:solidFill>
              </a:rPr>
              <a:t>Low jitter/latency</a:t>
            </a:r>
          </a:p>
          <a:p>
            <a:pPr algn="ctr">
              <a:spcBef>
                <a:spcPts val="800"/>
              </a:spcBef>
            </a:pPr>
            <a:r>
              <a:rPr lang="en-US" dirty="0">
                <a:solidFill>
                  <a:schemeClr val="bg1"/>
                </a:solidFill>
              </a:rPr>
              <a:t>Lower Downtime (aggressive migration)</a:t>
            </a:r>
          </a:p>
          <a:p>
            <a:pPr algn="ctr"/>
            <a:r>
              <a:rPr lang="en-US" sz="1800" dirty="0">
                <a:solidFill>
                  <a:schemeClr val="bg1"/>
                </a:solidFill>
              </a:rPr>
              <a:t> </a:t>
            </a:r>
          </a:p>
        </p:txBody>
      </p:sp>
      <p:sp>
        <p:nvSpPr>
          <p:cNvPr id="20" name="Rectangle 19"/>
          <p:cNvSpPr/>
          <p:nvPr/>
        </p:nvSpPr>
        <p:spPr>
          <a:xfrm>
            <a:off x="-245381" y="5590724"/>
            <a:ext cx="12437381" cy="672661"/>
          </a:xfrm>
          <a:prstGeom prst="rect">
            <a:avLst/>
          </a:prstGeom>
          <a:gradFill flip="none" rotWithShape="1">
            <a:gsLst>
              <a:gs pos="77200">
                <a:srgbClr val="006AC4"/>
              </a:gs>
              <a:gs pos="24050">
                <a:srgbClr val="004F95"/>
              </a:gs>
              <a:gs pos="0">
                <a:schemeClr val="accent2">
                  <a:shade val="30000"/>
                  <a:satMod val="115000"/>
                  <a:alpha val="0"/>
                </a:schemeClr>
              </a:gs>
              <a:gs pos="50000">
                <a:schemeClr val="accent2">
                  <a:shade val="67500"/>
                  <a:satMod val="115000"/>
                </a:schemeClr>
              </a:gs>
              <a:gs pos="100000">
                <a:schemeClr val="accent2">
                  <a:shade val="100000"/>
                  <a:satMod val="115000"/>
                  <a:alpha val="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21920" tIns="60960" rIns="121920" bIns="60960" spcCol="0" rtlCol="0" anchor="ctr"/>
          <a:lstStyle/>
          <a:p>
            <a:pPr algn="ctr"/>
            <a:r>
              <a:rPr lang="en-US" sz="1867" dirty="0">
                <a:solidFill>
                  <a:prstClr val="white"/>
                </a:solidFill>
              </a:rPr>
              <a:t>OVS Kernel </a:t>
            </a:r>
            <a:r>
              <a:rPr lang="en-US" sz="1867" dirty="0" err="1">
                <a:solidFill>
                  <a:prstClr val="white"/>
                </a:solidFill>
              </a:rPr>
              <a:t>datapath</a:t>
            </a:r>
            <a:r>
              <a:rPr lang="en-US" sz="1867" dirty="0">
                <a:solidFill>
                  <a:prstClr val="white"/>
                </a:solidFill>
              </a:rPr>
              <a:t> gives adequate performance in many cloud and enterprise use cases </a:t>
            </a:r>
          </a:p>
          <a:p>
            <a:pPr algn="ctr"/>
            <a:r>
              <a:rPr lang="en-US" sz="1867" dirty="0">
                <a:solidFill>
                  <a:prstClr val="white"/>
                </a:solidFill>
              </a:rPr>
              <a:t>However, the  performance is not sufficient in some Telco NFV use cases</a:t>
            </a:r>
            <a:endParaRPr lang="en-US" sz="1867" b="1" dirty="0">
              <a:solidFill>
                <a:prstClr val="white"/>
              </a:solidFill>
            </a:endParaRPr>
          </a:p>
        </p:txBody>
      </p:sp>
    </p:spTree>
    <p:custDataLst>
      <p:tags r:id="rId1"/>
    </p:custDataLst>
    <p:extLst>
      <p:ext uri="{BB962C8B-B14F-4D97-AF65-F5344CB8AC3E}">
        <p14:creationId xmlns:p14="http://schemas.microsoft.com/office/powerpoint/2010/main" val="30741707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p:cNvSpPr/>
          <p:nvPr/>
        </p:nvSpPr>
        <p:spPr>
          <a:xfrm>
            <a:off x="4474073" y="1100476"/>
            <a:ext cx="7556649" cy="455621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sp>
        <p:nvSpPr>
          <p:cNvPr id="71" name="Rounded Rectangle 70"/>
          <p:cNvSpPr/>
          <p:nvPr/>
        </p:nvSpPr>
        <p:spPr>
          <a:xfrm>
            <a:off x="623054" y="5179683"/>
            <a:ext cx="3035301" cy="1123015"/>
          </a:xfrm>
          <a:prstGeom prst="roundRect">
            <a:avLst/>
          </a:prstGeom>
          <a:solidFill>
            <a:schemeClr val="bg1">
              <a:lumMod val="75000"/>
            </a:schemeClr>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a:p>
            <a:pPr algn="ctr"/>
            <a:endParaRPr lang="en-US" sz="2400" dirty="0">
              <a:solidFill>
                <a:prstClr val="white"/>
              </a:solidFill>
            </a:endParaRPr>
          </a:p>
          <a:p>
            <a:pPr algn="ctr"/>
            <a:endParaRPr lang="en-US" sz="2400" dirty="0">
              <a:solidFill>
                <a:prstClr val="white"/>
              </a:solidFill>
            </a:endParaRPr>
          </a:p>
          <a:p>
            <a:pPr algn="ctr"/>
            <a:endParaRPr lang="en-US" sz="2400" dirty="0">
              <a:solidFill>
                <a:prstClr val="white"/>
              </a:solidFill>
            </a:endParaRPr>
          </a:p>
          <a:p>
            <a:pPr algn="ctr"/>
            <a:endParaRPr lang="en-US" sz="2400" dirty="0">
              <a:solidFill>
                <a:prstClr val="white"/>
              </a:solidFill>
            </a:endParaRPr>
          </a:p>
        </p:txBody>
      </p:sp>
      <p:sp>
        <p:nvSpPr>
          <p:cNvPr id="6" name="Rounded Rectangle 5"/>
          <p:cNvSpPr/>
          <p:nvPr/>
        </p:nvSpPr>
        <p:spPr>
          <a:xfrm>
            <a:off x="616327" y="2334403"/>
            <a:ext cx="3035301" cy="1123015"/>
          </a:xfrm>
          <a:prstGeom prst="roundRect">
            <a:avLst/>
          </a:prstGeom>
          <a:solidFill>
            <a:schemeClr val="bg1">
              <a:lumMod val="75000"/>
            </a:schemeClr>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a:p>
            <a:pPr algn="ctr"/>
            <a:endParaRPr lang="en-US" sz="2400" dirty="0">
              <a:solidFill>
                <a:prstClr val="white"/>
              </a:solidFill>
            </a:endParaRPr>
          </a:p>
          <a:p>
            <a:pPr algn="ctr"/>
            <a:endParaRPr lang="en-US" sz="2400" dirty="0">
              <a:solidFill>
                <a:prstClr val="white"/>
              </a:solidFill>
            </a:endParaRPr>
          </a:p>
          <a:p>
            <a:pPr algn="ctr"/>
            <a:endParaRPr lang="en-US" sz="2400" dirty="0">
              <a:solidFill>
                <a:prstClr val="white"/>
              </a:solidFill>
            </a:endParaRPr>
          </a:p>
          <a:p>
            <a:pPr algn="ctr"/>
            <a:endParaRPr lang="en-US" sz="2400" dirty="0">
              <a:solidFill>
                <a:prstClr val="white"/>
              </a:solidFill>
            </a:endParaRPr>
          </a:p>
        </p:txBody>
      </p:sp>
      <p:sp>
        <p:nvSpPr>
          <p:cNvPr id="7" name="Rounded Rectangle 6"/>
          <p:cNvSpPr/>
          <p:nvPr/>
        </p:nvSpPr>
        <p:spPr>
          <a:xfrm>
            <a:off x="609600" y="1128560"/>
            <a:ext cx="3035301" cy="1113568"/>
          </a:xfrm>
          <a:prstGeom prst="roundRect">
            <a:avLst/>
          </a:prstGeom>
          <a:solidFill>
            <a:schemeClr val="bg1">
              <a:lumMod val="75000"/>
            </a:schemeClr>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black"/>
              </a:solidFill>
            </a:endParaRPr>
          </a:p>
          <a:p>
            <a:pPr algn="ctr"/>
            <a:endParaRPr lang="en-US" sz="2400" dirty="0">
              <a:solidFill>
                <a:prstClr val="black"/>
              </a:solidFill>
            </a:endParaRPr>
          </a:p>
          <a:p>
            <a:pPr algn="ctr"/>
            <a:endParaRPr lang="en-US" sz="1867" b="1" dirty="0">
              <a:solidFill>
                <a:prstClr val="black"/>
              </a:solidFill>
            </a:endParaRPr>
          </a:p>
        </p:txBody>
      </p:sp>
      <p:sp>
        <p:nvSpPr>
          <p:cNvPr id="8" name="Rounded Rectangle 7"/>
          <p:cNvSpPr/>
          <p:nvPr/>
        </p:nvSpPr>
        <p:spPr>
          <a:xfrm>
            <a:off x="771010" y="1505187"/>
            <a:ext cx="2736533" cy="482600"/>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67" dirty="0" err="1" smtClean="0">
                <a:solidFill>
                  <a:prstClr val="white"/>
                </a:solidFill>
              </a:rPr>
              <a:t>ovs-vswitchd</a:t>
            </a:r>
            <a:endParaRPr lang="en-US" sz="1867" dirty="0">
              <a:solidFill>
                <a:prstClr val="white"/>
              </a:solidFill>
            </a:endParaRPr>
          </a:p>
        </p:txBody>
      </p:sp>
      <p:sp>
        <p:nvSpPr>
          <p:cNvPr id="9" name="Rounded Rectangle 8"/>
          <p:cNvSpPr/>
          <p:nvPr/>
        </p:nvSpPr>
        <p:spPr>
          <a:xfrm>
            <a:off x="771010" y="2807692"/>
            <a:ext cx="2768575" cy="519571"/>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67" dirty="0">
                <a:solidFill>
                  <a:prstClr val="white"/>
                </a:solidFill>
              </a:rPr>
              <a:t>OVS Kernel Space Forwarding Plane</a:t>
            </a:r>
            <a:endParaRPr lang="en-US" sz="1467" dirty="0">
              <a:solidFill>
                <a:prstClr val="white"/>
              </a:solidFill>
            </a:endParaRPr>
          </a:p>
        </p:txBody>
      </p:sp>
      <p:sp>
        <p:nvSpPr>
          <p:cNvPr id="10" name="Rounded Rectangle 9"/>
          <p:cNvSpPr/>
          <p:nvPr/>
        </p:nvSpPr>
        <p:spPr>
          <a:xfrm>
            <a:off x="1873751" y="3375153"/>
            <a:ext cx="622299" cy="145471"/>
          </a:xfrm>
          <a:prstGeom prst="roundRect">
            <a:avLst/>
          </a:prstGeom>
          <a:ln/>
        </p:spPr>
        <p:style>
          <a:lnRef idx="1">
            <a:schemeClr val="dk1"/>
          </a:lnRef>
          <a:fillRef idx="3">
            <a:schemeClr val="dk1"/>
          </a:fillRef>
          <a:effectRef idx="2">
            <a:schemeClr val="dk1"/>
          </a:effectRef>
          <a:fontRef idx="minor">
            <a:schemeClr val="lt1"/>
          </a:fontRef>
        </p:style>
        <p:txBody>
          <a:bodyPr rtlCol="0" anchor="ctr"/>
          <a:lstStyle/>
          <a:p>
            <a:pPr algn="ctr"/>
            <a:r>
              <a:rPr lang="en-GB" sz="1333" dirty="0">
                <a:solidFill>
                  <a:prstClr val="white"/>
                </a:solidFill>
              </a:rPr>
              <a:t>NIC</a:t>
            </a:r>
            <a:endParaRPr lang="en-US" sz="1333" dirty="0">
              <a:solidFill>
                <a:prstClr val="white"/>
              </a:solidFill>
            </a:endParaRPr>
          </a:p>
        </p:txBody>
      </p:sp>
      <p:sp>
        <p:nvSpPr>
          <p:cNvPr id="11" name="Rounded Rectangle 10"/>
          <p:cNvSpPr/>
          <p:nvPr/>
        </p:nvSpPr>
        <p:spPr>
          <a:xfrm>
            <a:off x="2813550" y="3367631"/>
            <a:ext cx="599727" cy="149727"/>
          </a:xfrm>
          <a:prstGeom prst="roundRect">
            <a:avLst/>
          </a:prstGeom>
          <a:ln/>
        </p:spPr>
        <p:style>
          <a:lnRef idx="1">
            <a:schemeClr val="dk1"/>
          </a:lnRef>
          <a:fillRef idx="3">
            <a:schemeClr val="dk1"/>
          </a:fillRef>
          <a:effectRef idx="2">
            <a:schemeClr val="dk1"/>
          </a:effectRef>
          <a:fontRef idx="minor">
            <a:schemeClr val="lt1"/>
          </a:fontRef>
        </p:style>
        <p:txBody>
          <a:bodyPr rtlCol="0" anchor="ctr"/>
          <a:lstStyle/>
          <a:p>
            <a:pPr algn="ctr"/>
            <a:r>
              <a:rPr lang="en-GB" sz="1333" dirty="0">
                <a:solidFill>
                  <a:prstClr val="white"/>
                </a:solidFill>
              </a:rPr>
              <a:t>NIC</a:t>
            </a:r>
            <a:endParaRPr lang="en-US" sz="1333" dirty="0">
              <a:solidFill>
                <a:prstClr val="white"/>
              </a:solidFill>
            </a:endParaRPr>
          </a:p>
        </p:txBody>
      </p:sp>
      <p:sp>
        <p:nvSpPr>
          <p:cNvPr id="12" name="Rounded Rectangle 11"/>
          <p:cNvSpPr/>
          <p:nvPr/>
        </p:nvSpPr>
        <p:spPr>
          <a:xfrm>
            <a:off x="914401" y="3378581"/>
            <a:ext cx="679948" cy="143531"/>
          </a:xfrm>
          <a:prstGeom prst="roundRect">
            <a:avLst/>
          </a:prstGeom>
          <a:ln/>
        </p:spPr>
        <p:style>
          <a:lnRef idx="1">
            <a:schemeClr val="dk1"/>
          </a:lnRef>
          <a:fillRef idx="3">
            <a:schemeClr val="dk1"/>
          </a:fillRef>
          <a:effectRef idx="2">
            <a:schemeClr val="dk1"/>
          </a:effectRef>
          <a:fontRef idx="minor">
            <a:schemeClr val="lt1"/>
          </a:fontRef>
        </p:style>
        <p:txBody>
          <a:bodyPr rtlCol="0" anchor="ctr"/>
          <a:lstStyle/>
          <a:p>
            <a:pPr algn="ctr"/>
            <a:r>
              <a:rPr lang="en-GB" sz="1067" dirty="0">
                <a:solidFill>
                  <a:prstClr val="white"/>
                </a:solidFill>
              </a:rPr>
              <a:t>NIC</a:t>
            </a:r>
            <a:endParaRPr lang="en-US" sz="1067" dirty="0">
              <a:solidFill>
                <a:prstClr val="white"/>
              </a:solidFill>
            </a:endParaRPr>
          </a:p>
        </p:txBody>
      </p:sp>
      <p:sp>
        <p:nvSpPr>
          <p:cNvPr id="13" name="Rounded Rectangle 12"/>
          <p:cNvSpPr/>
          <p:nvPr/>
        </p:nvSpPr>
        <p:spPr>
          <a:xfrm rot="5400000">
            <a:off x="744499" y="2259879"/>
            <a:ext cx="741533" cy="249331"/>
          </a:xfrm>
          <a:prstGeom prst="roundRect">
            <a:avLst/>
          </a:prstGeom>
          <a:solidFill>
            <a:schemeClr val="tx2"/>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GB" sz="800" dirty="0">
                <a:solidFill>
                  <a:prstClr val="white"/>
                </a:solidFill>
              </a:rPr>
              <a:t>Netlink</a:t>
            </a:r>
            <a:endParaRPr lang="en-US" sz="933" dirty="0">
              <a:solidFill>
                <a:prstClr val="white"/>
              </a:solidFill>
            </a:endParaRPr>
          </a:p>
        </p:txBody>
      </p:sp>
      <p:sp>
        <p:nvSpPr>
          <p:cNvPr id="17" name="Rounded Rectangle 16"/>
          <p:cNvSpPr/>
          <p:nvPr/>
        </p:nvSpPr>
        <p:spPr>
          <a:xfrm>
            <a:off x="616327" y="3990113"/>
            <a:ext cx="3042028" cy="1113569"/>
          </a:xfrm>
          <a:prstGeom prst="roundRect">
            <a:avLst/>
          </a:prstGeom>
          <a:solidFill>
            <a:schemeClr val="bg1">
              <a:lumMod val="75000"/>
            </a:schemeClr>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black"/>
              </a:solidFill>
            </a:endParaRPr>
          </a:p>
          <a:p>
            <a:pPr algn="ctr"/>
            <a:endParaRPr lang="en-US" sz="2400" dirty="0">
              <a:solidFill>
                <a:prstClr val="black"/>
              </a:solidFill>
            </a:endParaRPr>
          </a:p>
          <a:p>
            <a:pPr algn="ctr"/>
            <a:endParaRPr lang="en-US" sz="1867" dirty="0">
              <a:solidFill>
                <a:prstClr val="black"/>
              </a:solidFill>
            </a:endParaRPr>
          </a:p>
          <a:p>
            <a:pPr algn="ctr"/>
            <a:endParaRPr lang="en-US" sz="2400" b="1" dirty="0">
              <a:solidFill>
                <a:prstClr val="black"/>
              </a:solidFill>
            </a:endParaRPr>
          </a:p>
          <a:p>
            <a:pPr algn="ctr"/>
            <a:endParaRPr lang="en-US" sz="2400" b="1" dirty="0">
              <a:solidFill>
                <a:prstClr val="black"/>
              </a:solidFill>
            </a:endParaRPr>
          </a:p>
          <a:p>
            <a:pPr algn="ctr"/>
            <a:endParaRPr lang="en-US" sz="2400" b="1" dirty="0">
              <a:solidFill>
                <a:prstClr val="black"/>
              </a:solidFill>
            </a:endParaRPr>
          </a:p>
          <a:p>
            <a:pPr algn="ctr"/>
            <a:endParaRPr lang="en-US" sz="2400" b="1" dirty="0">
              <a:solidFill>
                <a:prstClr val="black"/>
              </a:solidFill>
            </a:endParaRPr>
          </a:p>
          <a:p>
            <a:pPr algn="ctr"/>
            <a:endParaRPr lang="en-US" sz="2400" dirty="0">
              <a:solidFill>
                <a:prstClr val="white"/>
              </a:solidFill>
            </a:endParaRPr>
          </a:p>
          <a:p>
            <a:pPr algn="ctr"/>
            <a:endParaRPr lang="en-US" sz="2400" dirty="0">
              <a:solidFill>
                <a:prstClr val="white"/>
              </a:solidFill>
            </a:endParaRPr>
          </a:p>
          <a:p>
            <a:pPr algn="ctr"/>
            <a:endParaRPr lang="en-US" sz="2400" dirty="0">
              <a:solidFill>
                <a:prstClr val="white"/>
              </a:solidFill>
            </a:endParaRPr>
          </a:p>
          <a:p>
            <a:pPr algn="ctr"/>
            <a:endParaRPr lang="en-US" sz="2400" dirty="0">
              <a:solidFill>
                <a:prstClr val="white"/>
              </a:solidFill>
            </a:endParaRPr>
          </a:p>
          <a:p>
            <a:pPr algn="ctr"/>
            <a:endParaRPr lang="en-US" sz="2400" dirty="0">
              <a:solidFill>
                <a:prstClr val="white"/>
              </a:solidFill>
            </a:endParaRPr>
          </a:p>
        </p:txBody>
      </p:sp>
      <p:sp>
        <p:nvSpPr>
          <p:cNvPr id="18" name="Rounded Rectangle 17"/>
          <p:cNvSpPr/>
          <p:nvPr/>
        </p:nvSpPr>
        <p:spPr>
          <a:xfrm>
            <a:off x="771251" y="4351404"/>
            <a:ext cx="2773837" cy="482601"/>
          </a:xfrm>
          <a:prstGeom prst="roundRect">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rgbClr val="003C71"/>
                </a:solidFill>
              </a:rPr>
              <a:t>DPDK</a:t>
            </a:r>
            <a:endParaRPr lang="en-US" sz="1600" dirty="0">
              <a:solidFill>
                <a:srgbClr val="003C71"/>
              </a:solidFill>
            </a:endParaRPr>
          </a:p>
        </p:txBody>
      </p:sp>
      <p:sp>
        <p:nvSpPr>
          <p:cNvPr id="23" name="Rounded Rectangle 22"/>
          <p:cNvSpPr/>
          <p:nvPr/>
        </p:nvSpPr>
        <p:spPr>
          <a:xfrm>
            <a:off x="898252" y="5033809"/>
            <a:ext cx="696609" cy="295496"/>
          </a:xfrm>
          <a:prstGeom prst="roundRect">
            <a:avLst/>
          </a:prstGeom>
          <a:solidFill>
            <a:schemeClr val="tx2"/>
          </a:solidFill>
          <a:ln>
            <a:solidFill>
              <a:schemeClr val="tx1"/>
            </a:solidFill>
            <a:prstDash val="sysDash"/>
          </a:ln>
        </p:spPr>
        <p:style>
          <a:lnRef idx="1">
            <a:schemeClr val="accent5"/>
          </a:lnRef>
          <a:fillRef idx="3">
            <a:schemeClr val="accent5"/>
          </a:fillRef>
          <a:effectRef idx="2">
            <a:schemeClr val="accent5"/>
          </a:effectRef>
          <a:fontRef idx="minor">
            <a:schemeClr val="lt1"/>
          </a:fontRef>
        </p:style>
        <p:txBody>
          <a:bodyPr rtlCol="0" anchor="ctr"/>
          <a:lstStyle/>
          <a:p>
            <a:pPr algn="ctr"/>
            <a:r>
              <a:rPr lang="en-GB" sz="800" dirty="0">
                <a:solidFill>
                  <a:prstClr val="white"/>
                </a:solidFill>
              </a:rPr>
              <a:t>PMD Driver</a:t>
            </a:r>
            <a:endParaRPr lang="en-US" sz="800" dirty="0">
              <a:solidFill>
                <a:prstClr val="white"/>
              </a:solidFill>
            </a:endParaRPr>
          </a:p>
        </p:txBody>
      </p:sp>
      <p:sp>
        <p:nvSpPr>
          <p:cNvPr id="25" name="TextBox 24"/>
          <p:cNvSpPr txBox="1"/>
          <p:nvPr/>
        </p:nvSpPr>
        <p:spPr>
          <a:xfrm>
            <a:off x="1413310" y="1202938"/>
            <a:ext cx="1427884" cy="190500"/>
          </a:xfrm>
          <a:prstGeom prst="rect">
            <a:avLst/>
          </a:prstGeom>
          <a:noFill/>
        </p:spPr>
        <p:txBody>
          <a:bodyPr vert="horz" wrap="square" lIns="0" tIns="0" rIns="0" bIns="0" rtlCol="0">
            <a:noAutofit/>
          </a:bodyPr>
          <a:lstStyle/>
          <a:p>
            <a:pPr algn="ctr"/>
            <a:r>
              <a:rPr lang="en-US" sz="1467" b="1" dirty="0">
                <a:solidFill>
                  <a:prstClr val="black"/>
                </a:solidFill>
              </a:rPr>
              <a:t>User Space</a:t>
            </a:r>
          </a:p>
        </p:txBody>
      </p:sp>
      <p:sp>
        <p:nvSpPr>
          <p:cNvPr id="26" name="TextBox 25"/>
          <p:cNvSpPr txBox="1"/>
          <p:nvPr/>
        </p:nvSpPr>
        <p:spPr>
          <a:xfrm>
            <a:off x="1423399" y="4079458"/>
            <a:ext cx="1427884" cy="190500"/>
          </a:xfrm>
          <a:prstGeom prst="rect">
            <a:avLst/>
          </a:prstGeom>
          <a:noFill/>
        </p:spPr>
        <p:txBody>
          <a:bodyPr vert="horz" wrap="square" lIns="0" tIns="0" rIns="0" bIns="0" rtlCol="0">
            <a:noAutofit/>
          </a:bodyPr>
          <a:lstStyle/>
          <a:p>
            <a:pPr algn="ctr"/>
            <a:r>
              <a:rPr lang="en-US" sz="1467" b="1" dirty="0">
                <a:solidFill>
                  <a:prstClr val="black"/>
                </a:solidFill>
              </a:rPr>
              <a:t>User Space</a:t>
            </a:r>
          </a:p>
        </p:txBody>
      </p:sp>
      <p:sp>
        <p:nvSpPr>
          <p:cNvPr id="27" name="TextBox 26"/>
          <p:cNvSpPr txBox="1"/>
          <p:nvPr/>
        </p:nvSpPr>
        <p:spPr>
          <a:xfrm>
            <a:off x="1242274" y="2564809"/>
            <a:ext cx="1727748" cy="190500"/>
          </a:xfrm>
          <a:prstGeom prst="rect">
            <a:avLst/>
          </a:prstGeom>
          <a:noFill/>
        </p:spPr>
        <p:txBody>
          <a:bodyPr vert="horz" wrap="square" lIns="0" tIns="0" rIns="0" bIns="0" rtlCol="0">
            <a:noAutofit/>
          </a:bodyPr>
          <a:lstStyle/>
          <a:p>
            <a:pPr algn="ctr"/>
            <a:r>
              <a:rPr lang="en-US" sz="1467" b="1" dirty="0">
                <a:solidFill>
                  <a:prstClr val="black"/>
                </a:solidFill>
              </a:rPr>
              <a:t>Kernel Space</a:t>
            </a:r>
          </a:p>
        </p:txBody>
      </p:sp>
      <p:sp>
        <p:nvSpPr>
          <p:cNvPr id="28" name="TextBox 27"/>
          <p:cNvSpPr txBox="1"/>
          <p:nvPr/>
        </p:nvSpPr>
        <p:spPr>
          <a:xfrm>
            <a:off x="1249001" y="5411026"/>
            <a:ext cx="1727748" cy="190500"/>
          </a:xfrm>
          <a:prstGeom prst="rect">
            <a:avLst/>
          </a:prstGeom>
          <a:noFill/>
        </p:spPr>
        <p:txBody>
          <a:bodyPr vert="horz" wrap="square" lIns="0" tIns="0" rIns="0" bIns="0" rtlCol="0">
            <a:noAutofit/>
          </a:bodyPr>
          <a:lstStyle/>
          <a:p>
            <a:pPr algn="ctr"/>
            <a:r>
              <a:rPr lang="en-US" sz="1467" b="1" dirty="0">
                <a:solidFill>
                  <a:prstClr val="black"/>
                </a:solidFill>
              </a:rPr>
              <a:t>Kernel Space</a:t>
            </a:r>
          </a:p>
        </p:txBody>
      </p:sp>
      <p:sp>
        <p:nvSpPr>
          <p:cNvPr id="29" name="Rounded Rectangle 28"/>
          <p:cNvSpPr/>
          <p:nvPr/>
        </p:nvSpPr>
        <p:spPr>
          <a:xfrm>
            <a:off x="1819336" y="5033809"/>
            <a:ext cx="696609" cy="295496"/>
          </a:xfrm>
          <a:prstGeom prst="roundRect">
            <a:avLst/>
          </a:prstGeom>
          <a:solidFill>
            <a:schemeClr val="tx2"/>
          </a:solidFill>
          <a:ln>
            <a:solidFill>
              <a:schemeClr val="tx1"/>
            </a:solidFill>
            <a:prstDash val="sysDash"/>
          </a:ln>
        </p:spPr>
        <p:style>
          <a:lnRef idx="1">
            <a:schemeClr val="accent5"/>
          </a:lnRef>
          <a:fillRef idx="3">
            <a:schemeClr val="accent5"/>
          </a:fillRef>
          <a:effectRef idx="2">
            <a:schemeClr val="accent5"/>
          </a:effectRef>
          <a:fontRef idx="minor">
            <a:schemeClr val="lt1"/>
          </a:fontRef>
        </p:style>
        <p:txBody>
          <a:bodyPr rtlCol="0" anchor="ctr"/>
          <a:lstStyle/>
          <a:p>
            <a:pPr algn="ctr"/>
            <a:r>
              <a:rPr lang="en-GB" sz="800" dirty="0">
                <a:solidFill>
                  <a:prstClr val="white"/>
                </a:solidFill>
              </a:rPr>
              <a:t>PMD Driver</a:t>
            </a:r>
            <a:endParaRPr lang="en-US" sz="800" dirty="0">
              <a:solidFill>
                <a:prstClr val="white"/>
              </a:solidFill>
            </a:endParaRPr>
          </a:p>
        </p:txBody>
      </p:sp>
      <p:sp>
        <p:nvSpPr>
          <p:cNvPr id="30" name="Rounded Rectangle 29"/>
          <p:cNvSpPr/>
          <p:nvPr/>
        </p:nvSpPr>
        <p:spPr>
          <a:xfrm>
            <a:off x="2740421" y="5033809"/>
            <a:ext cx="696609" cy="295496"/>
          </a:xfrm>
          <a:prstGeom prst="roundRect">
            <a:avLst/>
          </a:prstGeom>
          <a:solidFill>
            <a:schemeClr val="tx2"/>
          </a:solidFill>
          <a:ln>
            <a:solidFill>
              <a:schemeClr val="tx1"/>
            </a:solidFill>
            <a:prstDash val="sysDash"/>
          </a:ln>
        </p:spPr>
        <p:style>
          <a:lnRef idx="1">
            <a:schemeClr val="accent5"/>
          </a:lnRef>
          <a:fillRef idx="3">
            <a:schemeClr val="accent5"/>
          </a:fillRef>
          <a:effectRef idx="2">
            <a:schemeClr val="accent5"/>
          </a:effectRef>
          <a:fontRef idx="minor">
            <a:schemeClr val="lt1"/>
          </a:fontRef>
        </p:style>
        <p:txBody>
          <a:bodyPr rtlCol="0" anchor="ctr"/>
          <a:lstStyle/>
          <a:p>
            <a:pPr algn="ctr"/>
            <a:r>
              <a:rPr lang="en-GB" sz="800" dirty="0">
                <a:solidFill>
                  <a:prstClr val="white"/>
                </a:solidFill>
              </a:rPr>
              <a:t>PMD Driver</a:t>
            </a:r>
            <a:endParaRPr lang="en-US" sz="800" dirty="0">
              <a:solidFill>
                <a:prstClr val="white"/>
              </a:solidFill>
            </a:endParaRPr>
          </a:p>
        </p:txBody>
      </p:sp>
      <p:cxnSp>
        <p:nvCxnSpPr>
          <p:cNvPr id="32" name="Straight Connector 31"/>
          <p:cNvCxnSpPr/>
          <p:nvPr/>
        </p:nvCxnSpPr>
        <p:spPr>
          <a:xfrm>
            <a:off x="1244933" y="5389688"/>
            <a:ext cx="3243" cy="913947"/>
          </a:xfrm>
          <a:prstGeom prst="line">
            <a:avLst/>
          </a:prstGeom>
          <a:ln w="1270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2166017" y="5389688"/>
            <a:ext cx="3243" cy="913947"/>
          </a:xfrm>
          <a:prstGeom prst="line">
            <a:avLst/>
          </a:prstGeom>
          <a:ln w="1270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3103748" y="5389688"/>
            <a:ext cx="3243" cy="913947"/>
          </a:xfrm>
          <a:prstGeom prst="line">
            <a:avLst/>
          </a:prstGeom>
          <a:ln w="1270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sp>
        <p:nvSpPr>
          <p:cNvPr id="35" name="Rounded Rectangle 34"/>
          <p:cNvSpPr/>
          <p:nvPr/>
        </p:nvSpPr>
        <p:spPr>
          <a:xfrm>
            <a:off x="4587047" y="3731158"/>
            <a:ext cx="3035301" cy="1094127"/>
          </a:xfrm>
          <a:prstGeom prst="roundRect">
            <a:avLst/>
          </a:prstGeom>
          <a:solidFill>
            <a:schemeClr val="bg1">
              <a:lumMod val="75000"/>
            </a:schemeClr>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prstClr val="black"/>
                </a:solidFill>
              </a:rPr>
              <a:t>ace</a:t>
            </a:r>
          </a:p>
          <a:p>
            <a:pPr algn="ctr"/>
            <a:endParaRPr lang="en-US" sz="2400" dirty="0">
              <a:solidFill>
                <a:prstClr val="white"/>
              </a:solidFill>
            </a:endParaRPr>
          </a:p>
          <a:p>
            <a:pPr algn="ctr"/>
            <a:endParaRPr lang="en-US" sz="2400" dirty="0">
              <a:solidFill>
                <a:prstClr val="white"/>
              </a:solidFill>
            </a:endParaRPr>
          </a:p>
          <a:p>
            <a:pPr algn="ctr"/>
            <a:endParaRPr lang="en-US" sz="2400" dirty="0">
              <a:solidFill>
                <a:prstClr val="white"/>
              </a:solidFill>
            </a:endParaRPr>
          </a:p>
          <a:p>
            <a:pPr algn="ctr"/>
            <a:endParaRPr lang="en-US" sz="2400" dirty="0">
              <a:solidFill>
                <a:prstClr val="white"/>
              </a:solidFill>
            </a:endParaRPr>
          </a:p>
          <a:p>
            <a:pPr algn="ctr"/>
            <a:endParaRPr lang="en-US" sz="2400" dirty="0">
              <a:solidFill>
                <a:prstClr val="white"/>
              </a:solidFill>
            </a:endParaRPr>
          </a:p>
        </p:txBody>
      </p:sp>
      <p:sp>
        <p:nvSpPr>
          <p:cNvPr id="36" name="Rounded Rectangle 35"/>
          <p:cNvSpPr/>
          <p:nvPr/>
        </p:nvSpPr>
        <p:spPr>
          <a:xfrm>
            <a:off x="4580320" y="2245061"/>
            <a:ext cx="3035301" cy="1409897"/>
          </a:xfrm>
          <a:prstGeom prst="roundRect">
            <a:avLst/>
          </a:prstGeom>
          <a:solidFill>
            <a:schemeClr val="bg1">
              <a:lumMod val="75000"/>
            </a:schemeClr>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black"/>
              </a:solidFill>
            </a:endParaRPr>
          </a:p>
          <a:p>
            <a:pPr algn="ctr"/>
            <a:endParaRPr lang="en-US" sz="2400" dirty="0">
              <a:solidFill>
                <a:prstClr val="black"/>
              </a:solidFill>
            </a:endParaRPr>
          </a:p>
          <a:p>
            <a:pPr algn="ctr"/>
            <a:endParaRPr lang="en-US" sz="1867" dirty="0">
              <a:solidFill>
                <a:prstClr val="black"/>
              </a:solidFill>
            </a:endParaRPr>
          </a:p>
          <a:p>
            <a:pPr algn="ctr"/>
            <a:endParaRPr lang="en-US" sz="2400" b="1" dirty="0">
              <a:solidFill>
                <a:prstClr val="black"/>
              </a:solidFill>
            </a:endParaRPr>
          </a:p>
          <a:p>
            <a:pPr algn="ctr"/>
            <a:endParaRPr lang="en-US" sz="2400" b="1" dirty="0">
              <a:solidFill>
                <a:prstClr val="black"/>
              </a:solidFill>
            </a:endParaRPr>
          </a:p>
          <a:p>
            <a:pPr algn="ctr"/>
            <a:endParaRPr lang="en-US" sz="2400" b="1" dirty="0">
              <a:solidFill>
                <a:prstClr val="black"/>
              </a:solidFill>
            </a:endParaRPr>
          </a:p>
          <a:p>
            <a:pPr algn="ctr"/>
            <a:endParaRPr lang="en-US" sz="2400" b="1" dirty="0">
              <a:solidFill>
                <a:prstClr val="black"/>
              </a:solidFill>
            </a:endParaRPr>
          </a:p>
          <a:p>
            <a:pPr algn="ctr"/>
            <a:endParaRPr lang="en-US" sz="2400" dirty="0">
              <a:solidFill>
                <a:prstClr val="white"/>
              </a:solidFill>
            </a:endParaRPr>
          </a:p>
          <a:p>
            <a:pPr algn="ctr"/>
            <a:endParaRPr lang="en-US" sz="2400" dirty="0">
              <a:solidFill>
                <a:prstClr val="white"/>
              </a:solidFill>
            </a:endParaRPr>
          </a:p>
          <a:p>
            <a:pPr algn="ctr"/>
            <a:endParaRPr lang="en-US" sz="2400" dirty="0">
              <a:solidFill>
                <a:prstClr val="white"/>
              </a:solidFill>
            </a:endParaRPr>
          </a:p>
          <a:p>
            <a:pPr algn="ctr"/>
            <a:endParaRPr lang="en-US" sz="2400" dirty="0">
              <a:solidFill>
                <a:prstClr val="white"/>
              </a:solidFill>
            </a:endParaRPr>
          </a:p>
          <a:p>
            <a:pPr algn="ctr"/>
            <a:endParaRPr lang="en-US" sz="2400" dirty="0">
              <a:solidFill>
                <a:prstClr val="white"/>
              </a:solidFill>
            </a:endParaRPr>
          </a:p>
        </p:txBody>
      </p:sp>
      <p:sp>
        <p:nvSpPr>
          <p:cNvPr id="37" name="Rounded Rectangle 36"/>
          <p:cNvSpPr/>
          <p:nvPr/>
        </p:nvSpPr>
        <p:spPr>
          <a:xfrm>
            <a:off x="4693273" y="2543957"/>
            <a:ext cx="2784991" cy="973401"/>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867" dirty="0">
              <a:solidFill>
                <a:prstClr val="white"/>
              </a:solidFill>
            </a:endParaRPr>
          </a:p>
        </p:txBody>
      </p:sp>
      <p:sp>
        <p:nvSpPr>
          <p:cNvPr id="41" name="Rounded Rectangle 40"/>
          <p:cNvSpPr/>
          <p:nvPr/>
        </p:nvSpPr>
        <p:spPr>
          <a:xfrm>
            <a:off x="4824145" y="3580858"/>
            <a:ext cx="696609" cy="300604"/>
          </a:xfrm>
          <a:prstGeom prst="roundRect">
            <a:avLst/>
          </a:prstGeom>
          <a:solidFill>
            <a:schemeClr val="tx2"/>
          </a:solidFill>
          <a:ln>
            <a:solidFill>
              <a:schemeClr val="tx1"/>
            </a:solidFill>
            <a:prstDash val="sysDash"/>
          </a:ln>
        </p:spPr>
        <p:style>
          <a:lnRef idx="1">
            <a:schemeClr val="accent5"/>
          </a:lnRef>
          <a:fillRef idx="3">
            <a:schemeClr val="accent5"/>
          </a:fillRef>
          <a:effectRef idx="2">
            <a:schemeClr val="accent5"/>
          </a:effectRef>
          <a:fontRef idx="minor">
            <a:schemeClr val="lt1"/>
          </a:fontRef>
        </p:style>
        <p:txBody>
          <a:bodyPr rtlCol="0" anchor="ctr"/>
          <a:lstStyle/>
          <a:p>
            <a:pPr algn="ctr"/>
            <a:r>
              <a:rPr lang="en-GB" sz="800" dirty="0">
                <a:solidFill>
                  <a:prstClr val="white"/>
                </a:solidFill>
              </a:rPr>
              <a:t>PMD Driver</a:t>
            </a:r>
            <a:endParaRPr lang="en-US" sz="800" dirty="0">
              <a:solidFill>
                <a:prstClr val="white"/>
              </a:solidFill>
            </a:endParaRPr>
          </a:p>
        </p:txBody>
      </p:sp>
      <p:sp>
        <p:nvSpPr>
          <p:cNvPr id="42" name="TextBox 41"/>
          <p:cNvSpPr txBox="1"/>
          <p:nvPr/>
        </p:nvSpPr>
        <p:spPr>
          <a:xfrm>
            <a:off x="5305559" y="2315357"/>
            <a:ext cx="1427884" cy="190500"/>
          </a:xfrm>
          <a:prstGeom prst="rect">
            <a:avLst/>
          </a:prstGeom>
          <a:noFill/>
        </p:spPr>
        <p:txBody>
          <a:bodyPr vert="horz" wrap="square" lIns="0" tIns="0" rIns="0" bIns="0" rtlCol="0">
            <a:noAutofit/>
          </a:bodyPr>
          <a:lstStyle/>
          <a:p>
            <a:pPr algn="ctr"/>
            <a:r>
              <a:rPr lang="en-US" sz="1467" b="1" dirty="0">
                <a:solidFill>
                  <a:prstClr val="black"/>
                </a:solidFill>
              </a:rPr>
              <a:t>User Space</a:t>
            </a:r>
          </a:p>
        </p:txBody>
      </p:sp>
      <p:sp>
        <p:nvSpPr>
          <p:cNvPr id="43" name="TextBox 42"/>
          <p:cNvSpPr txBox="1"/>
          <p:nvPr/>
        </p:nvSpPr>
        <p:spPr>
          <a:xfrm>
            <a:off x="5172449" y="4072375"/>
            <a:ext cx="1727748" cy="190500"/>
          </a:xfrm>
          <a:prstGeom prst="rect">
            <a:avLst/>
          </a:prstGeom>
          <a:noFill/>
        </p:spPr>
        <p:txBody>
          <a:bodyPr vert="horz" wrap="square" lIns="0" tIns="0" rIns="0" bIns="0" rtlCol="0">
            <a:noAutofit/>
          </a:bodyPr>
          <a:lstStyle/>
          <a:p>
            <a:pPr algn="ctr"/>
            <a:r>
              <a:rPr lang="en-US" sz="1467" b="1" dirty="0">
                <a:solidFill>
                  <a:prstClr val="black"/>
                </a:solidFill>
              </a:rPr>
              <a:t>Kernel Space</a:t>
            </a:r>
          </a:p>
        </p:txBody>
      </p:sp>
      <p:sp>
        <p:nvSpPr>
          <p:cNvPr id="44" name="Rounded Rectangle 43"/>
          <p:cNvSpPr/>
          <p:nvPr/>
        </p:nvSpPr>
        <p:spPr>
          <a:xfrm>
            <a:off x="5745229" y="3580858"/>
            <a:ext cx="696609" cy="300604"/>
          </a:xfrm>
          <a:prstGeom prst="roundRect">
            <a:avLst/>
          </a:prstGeom>
          <a:solidFill>
            <a:schemeClr val="tx2"/>
          </a:solidFill>
          <a:ln>
            <a:solidFill>
              <a:schemeClr val="tx1"/>
            </a:solidFill>
            <a:prstDash val="sysDash"/>
          </a:ln>
        </p:spPr>
        <p:style>
          <a:lnRef idx="1">
            <a:schemeClr val="accent5"/>
          </a:lnRef>
          <a:fillRef idx="3">
            <a:schemeClr val="accent5"/>
          </a:fillRef>
          <a:effectRef idx="2">
            <a:schemeClr val="accent5"/>
          </a:effectRef>
          <a:fontRef idx="minor">
            <a:schemeClr val="lt1"/>
          </a:fontRef>
        </p:style>
        <p:txBody>
          <a:bodyPr rtlCol="0" anchor="ctr"/>
          <a:lstStyle/>
          <a:p>
            <a:pPr algn="ctr"/>
            <a:r>
              <a:rPr lang="en-GB" sz="800" dirty="0">
                <a:solidFill>
                  <a:prstClr val="white"/>
                </a:solidFill>
              </a:rPr>
              <a:t>PMD Driver</a:t>
            </a:r>
            <a:endParaRPr lang="en-US" sz="800" dirty="0">
              <a:solidFill>
                <a:prstClr val="white"/>
              </a:solidFill>
            </a:endParaRPr>
          </a:p>
        </p:txBody>
      </p:sp>
      <p:sp>
        <p:nvSpPr>
          <p:cNvPr id="45" name="Rounded Rectangle 44"/>
          <p:cNvSpPr/>
          <p:nvPr/>
        </p:nvSpPr>
        <p:spPr>
          <a:xfrm>
            <a:off x="6666314" y="3580858"/>
            <a:ext cx="696609" cy="300604"/>
          </a:xfrm>
          <a:prstGeom prst="roundRect">
            <a:avLst/>
          </a:prstGeom>
          <a:solidFill>
            <a:schemeClr val="tx2"/>
          </a:solidFill>
          <a:ln>
            <a:solidFill>
              <a:schemeClr val="tx1"/>
            </a:solidFill>
            <a:prstDash val="sysDash"/>
          </a:ln>
        </p:spPr>
        <p:style>
          <a:lnRef idx="1">
            <a:schemeClr val="accent5"/>
          </a:lnRef>
          <a:fillRef idx="3">
            <a:schemeClr val="accent5"/>
          </a:fillRef>
          <a:effectRef idx="2">
            <a:schemeClr val="accent5"/>
          </a:effectRef>
          <a:fontRef idx="minor">
            <a:schemeClr val="lt1"/>
          </a:fontRef>
        </p:style>
        <p:txBody>
          <a:bodyPr rtlCol="0" anchor="ctr"/>
          <a:lstStyle/>
          <a:p>
            <a:pPr algn="ctr"/>
            <a:r>
              <a:rPr lang="en-GB" sz="800" dirty="0">
                <a:solidFill>
                  <a:prstClr val="white"/>
                </a:solidFill>
              </a:rPr>
              <a:t>PMD Driver</a:t>
            </a:r>
            <a:endParaRPr lang="en-US" sz="800" dirty="0">
              <a:solidFill>
                <a:prstClr val="white"/>
              </a:solidFill>
            </a:endParaRPr>
          </a:p>
        </p:txBody>
      </p:sp>
      <p:cxnSp>
        <p:nvCxnSpPr>
          <p:cNvPr id="46" name="Straight Connector 45"/>
          <p:cNvCxnSpPr/>
          <p:nvPr/>
        </p:nvCxnSpPr>
        <p:spPr>
          <a:xfrm>
            <a:off x="5170827" y="3753166"/>
            <a:ext cx="14323" cy="1028247"/>
          </a:xfrm>
          <a:prstGeom prst="line">
            <a:avLst/>
          </a:prstGeom>
          <a:ln w="1270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6091911" y="3797037"/>
            <a:ext cx="19812" cy="1017296"/>
          </a:xfrm>
          <a:prstGeom prst="line">
            <a:avLst/>
          </a:prstGeom>
          <a:ln w="1270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H="1">
            <a:off x="7027319" y="3753165"/>
            <a:ext cx="2323" cy="1017296"/>
          </a:xfrm>
          <a:prstGeom prst="line">
            <a:avLst/>
          </a:prstGeom>
          <a:ln w="1270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sp>
        <p:nvSpPr>
          <p:cNvPr id="50" name="Rounded Rectangle 49"/>
          <p:cNvSpPr/>
          <p:nvPr/>
        </p:nvSpPr>
        <p:spPr>
          <a:xfrm>
            <a:off x="4793642" y="2950009"/>
            <a:ext cx="2636164" cy="446180"/>
          </a:xfrm>
          <a:prstGeom prst="round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67" dirty="0">
                <a:solidFill>
                  <a:srgbClr val="003C71"/>
                </a:solidFill>
              </a:rPr>
              <a:t>OVS User Space </a:t>
            </a:r>
          </a:p>
          <a:p>
            <a:pPr algn="ctr"/>
            <a:r>
              <a:rPr lang="en-GB" sz="1467" dirty="0">
                <a:solidFill>
                  <a:srgbClr val="003C71"/>
                </a:solidFill>
              </a:rPr>
              <a:t>Forwarding Plane</a:t>
            </a:r>
            <a:endParaRPr lang="en-US" sz="1467" dirty="0">
              <a:solidFill>
                <a:srgbClr val="003C71"/>
              </a:solidFill>
            </a:endParaRPr>
          </a:p>
        </p:txBody>
      </p:sp>
      <p:sp>
        <p:nvSpPr>
          <p:cNvPr id="58" name="TextBox 57"/>
          <p:cNvSpPr txBox="1"/>
          <p:nvPr/>
        </p:nvSpPr>
        <p:spPr>
          <a:xfrm>
            <a:off x="5079962" y="1944946"/>
            <a:ext cx="1784732" cy="201409"/>
          </a:xfrm>
          <a:prstGeom prst="rect">
            <a:avLst/>
          </a:prstGeom>
          <a:noFill/>
        </p:spPr>
        <p:txBody>
          <a:bodyPr vert="horz" wrap="square" lIns="0" tIns="0" rIns="0" bIns="0" rtlCol="0">
            <a:noAutofit/>
          </a:bodyPr>
          <a:lstStyle/>
          <a:p>
            <a:r>
              <a:rPr lang="en-US" sz="1867" b="1" dirty="0">
                <a:solidFill>
                  <a:srgbClr val="FF4E00">
                    <a:lumMod val="60000"/>
                    <a:lumOff val="40000"/>
                  </a:srgbClr>
                </a:solidFill>
                <a:cs typeface="Intel Clear" panose="020B0604020203020204" pitchFamily="34" charset="0"/>
              </a:rPr>
              <a:t>OVS with DPDK</a:t>
            </a:r>
          </a:p>
        </p:txBody>
      </p:sp>
      <p:sp>
        <p:nvSpPr>
          <p:cNvPr id="69" name="TextBox 68"/>
          <p:cNvSpPr txBox="1"/>
          <p:nvPr/>
        </p:nvSpPr>
        <p:spPr>
          <a:xfrm>
            <a:off x="5289069" y="2618502"/>
            <a:ext cx="1427884" cy="297564"/>
          </a:xfrm>
          <a:prstGeom prst="rect">
            <a:avLst/>
          </a:prstGeom>
          <a:noFill/>
        </p:spPr>
        <p:txBody>
          <a:bodyPr vert="horz" wrap="square" lIns="0" tIns="0" rIns="0" bIns="0" rtlCol="0">
            <a:noAutofit/>
          </a:bodyPr>
          <a:lstStyle/>
          <a:p>
            <a:pPr algn="ctr"/>
            <a:r>
              <a:rPr lang="en-US" sz="1867" dirty="0" err="1" smtClean="0">
                <a:solidFill>
                  <a:prstClr val="white"/>
                </a:solidFill>
              </a:rPr>
              <a:t>ovs-vswitchd</a:t>
            </a:r>
            <a:endParaRPr lang="en-US" sz="1867" dirty="0">
              <a:solidFill>
                <a:prstClr val="white"/>
              </a:solidFill>
            </a:endParaRPr>
          </a:p>
        </p:txBody>
      </p:sp>
      <p:pic>
        <p:nvPicPr>
          <p:cNvPr id="70" name="Picture 6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2882787" y="4411792"/>
            <a:ext cx="486400" cy="361824"/>
          </a:xfrm>
          <a:prstGeom prst="rect">
            <a:avLst/>
          </a:prstGeom>
        </p:spPr>
      </p:pic>
      <p:sp>
        <p:nvSpPr>
          <p:cNvPr id="87" name="Content Placeholder 1"/>
          <p:cNvSpPr txBox="1">
            <a:spLocks/>
          </p:cNvSpPr>
          <p:nvPr/>
        </p:nvSpPr>
        <p:spPr>
          <a:xfrm>
            <a:off x="8009347" y="1420104"/>
            <a:ext cx="3939648" cy="2763544"/>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Arial"/>
              <a:buNone/>
              <a:defRPr sz="2000" b="0" kern="1200">
                <a:solidFill>
                  <a:srgbClr val="0071C5"/>
                </a:solidFill>
                <a:latin typeface="Neo Sans Intel"/>
                <a:ea typeface="+mn-ea"/>
                <a:cs typeface="Neo Sans Intel"/>
              </a:defRPr>
            </a:lvl1pPr>
            <a:lvl2pPr marL="225425" indent="-225425" algn="l" defTabSz="457200" rtl="0" eaLnBrk="1" latinLnBrk="0" hangingPunct="1">
              <a:spcBef>
                <a:spcPts val="800"/>
              </a:spcBef>
              <a:buFont typeface="Arial" panose="020B0604020202020204" pitchFamily="34" charset="0"/>
              <a:buChar char="•"/>
              <a:defRPr sz="1800" kern="1200" baseline="0">
                <a:solidFill>
                  <a:schemeClr val="tx2"/>
                </a:solidFill>
                <a:latin typeface="Neo Sans Intel"/>
                <a:ea typeface="+mn-ea"/>
                <a:cs typeface="Neo Sans Intel Medium"/>
              </a:defRPr>
            </a:lvl2pPr>
            <a:lvl3pPr marL="571500" indent="-228600" algn="l" defTabSz="457200" rtl="0" eaLnBrk="1" latinLnBrk="0" hangingPunct="1">
              <a:spcBef>
                <a:spcPts val="0"/>
              </a:spcBef>
              <a:buFont typeface="Arial" panose="020B0604020202020204" pitchFamily="34" charset="0"/>
              <a:buChar char="•"/>
              <a:defRPr sz="1600" kern="1200">
                <a:solidFill>
                  <a:schemeClr val="tx2"/>
                </a:solidFill>
                <a:latin typeface="Neo Sans Intel"/>
                <a:ea typeface="+mn-ea"/>
                <a:cs typeface="Neo Sans Intel"/>
              </a:defRPr>
            </a:lvl3pPr>
            <a:lvl4pPr marL="914400" indent="-231775" algn="l" defTabSz="457200" rtl="0" eaLnBrk="1" latinLnBrk="0" hangingPunct="1">
              <a:spcBef>
                <a:spcPts val="0"/>
              </a:spcBef>
              <a:buFont typeface="Arial" panose="020B0604020202020204" pitchFamily="34" charset="0"/>
              <a:buChar char="•"/>
              <a:defRPr sz="1400" kern="1200" baseline="0">
                <a:solidFill>
                  <a:schemeClr val="tx2"/>
                </a:solidFill>
                <a:latin typeface="Neo Sans Intel"/>
                <a:ea typeface="+mn-ea"/>
                <a:cs typeface="Neo Sans Intel"/>
              </a:defRPr>
            </a:lvl4pPr>
            <a:lvl5pPr marL="1255713" indent="-230188" algn="l" defTabSz="457200" rtl="0" eaLnBrk="1" latinLnBrk="0" hangingPunct="1">
              <a:spcBef>
                <a:spcPts val="0"/>
              </a:spcBef>
              <a:buFont typeface="Arial" panose="020B0604020202020204" pitchFamily="34" charset="0"/>
              <a:buChar char="•"/>
              <a:defRPr sz="1400" kern="1200">
                <a:solidFill>
                  <a:schemeClr val="tx2"/>
                </a:solidFill>
                <a:latin typeface="Neo Sans Intel"/>
                <a:ea typeface="+mn-ea"/>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ct val="75000"/>
              </a:spcBef>
              <a:spcAft>
                <a:spcPct val="0"/>
              </a:spcAft>
            </a:pPr>
            <a:r>
              <a:rPr lang="en-GB" sz="1867" b="1" dirty="0">
                <a:solidFill>
                  <a:srgbClr val="FF4E00">
                    <a:lumMod val="60000"/>
                    <a:lumOff val="40000"/>
                  </a:srgbClr>
                </a:solidFill>
                <a:latin typeface="Intel Clear"/>
                <a:cs typeface="Intel Clear" panose="020B0604020203020204" pitchFamily="34" charset="0"/>
              </a:rPr>
              <a:t>Integrate latest DPDK library into OVS</a:t>
            </a:r>
          </a:p>
          <a:p>
            <a:pPr marL="380990" indent="-380990">
              <a:spcBef>
                <a:spcPts val="800"/>
              </a:spcBef>
              <a:spcAft>
                <a:spcPct val="0"/>
              </a:spcAft>
              <a:buFont typeface="Arial" panose="020B0604020202020204" pitchFamily="34" charset="0"/>
              <a:buChar char="•"/>
            </a:pPr>
            <a:r>
              <a:rPr lang="en-GB" sz="1600" dirty="0">
                <a:solidFill>
                  <a:schemeClr val="bg2">
                    <a:lumMod val="50000"/>
                  </a:schemeClr>
                </a:solidFill>
                <a:latin typeface="Intel Clear"/>
                <a:cs typeface="Intel Clear" panose="020B0604020203020204" pitchFamily="34" charset="0"/>
              </a:rPr>
              <a:t>Main forwarding plane runs in </a:t>
            </a:r>
            <a:r>
              <a:rPr lang="en-GB" sz="1600" dirty="0" err="1">
                <a:solidFill>
                  <a:schemeClr val="bg2">
                    <a:lumMod val="50000"/>
                  </a:schemeClr>
                </a:solidFill>
                <a:latin typeface="Intel Clear"/>
                <a:cs typeface="Intel Clear" panose="020B0604020203020204" pitchFamily="34" charset="0"/>
              </a:rPr>
              <a:t>userspace</a:t>
            </a:r>
            <a:r>
              <a:rPr lang="en-GB" sz="1600" dirty="0">
                <a:solidFill>
                  <a:schemeClr val="bg2">
                    <a:lumMod val="50000"/>
                  </a:schemeClr>
                </a:solidFill>
                <a:latin typeface="Intel Clear"/>
                <a:cs typeface="Intel Clear" panose="020B0604020203020204" pitchFamily="34" charset="0"/>
              </a:rPr>
              <a:t> as separate threads of </a:t>
            </a:r>
            <a:r>
              <a:rPr lang="en-GB" sz="1600" dirty="0" err="1">
                <a:solidFill>
                  <a:schemeClr val="bg2">
                    <a:lumMod val="50000"/>
                  </a:schemeClr>
                </a:solidFill>
                <a:latin typeface="Intel Clear"/>
                <a:cs typeface="Intel Clear" panose="020B0604020203020204" pitchFamily="34" charset="0"/>
              </a:rPr>
              <a:t>vswitchd</a:t>
            </a:r>
            <a:endParaRPr lang="en-GB" sz="1600" dirty="0">
              <a:solidFill>
                <a:schemeClr val="bg2">
                  <a:lumMod val="50000"/>
                </a:schemeClr>
              </a:solidFill>
              <a:latin typeface="Intel Clear"/>
              <a:cs typeface="Intel Clear" panose="020B0604020203020204" pitchFamily="34" charset="0"/>
            </a:endParaRPr>
          </a:p>
          <a:p>
            <a:pPr marL="380990" indent="-380990">
              <a:spcBef>
                <a:spcPts val="800"/>
              </a:spcBef>
              <a:spcAft>
                <a:spcPct val="0"/>
              </a:spcAft>
              <a:buFont typeface="Arial" panose="020B0604020202020204" pitchFamily="34" charset="0"/>
              <a:buChar char="•"/>
            </a:pPr>
            <a:r>
              <a:rPr lang="en-GB" sz="1600" dirty="0">
                <a:solidFill>
                  <a:schemeClr val="bg2">
                    <a:lumMod val="50000"/>
                  </a:schemeClr>
                </a:solidFill>
                <a:latin typeface="Intel Clear"/>
                <a:cs typeface="Intel Clear" panose="020B0604020203020204" pitchFamily="34" charset="0"/>
              </a:rPr>
              <a:t>DPDK PMD to communicate with physical network</a:t>
            </a:r>
          </a:p>
          <a:p>
            <a:pPr marL="380990" indent="-380990">
              <a:spcBef>
                <a:spcPts val="800"/>
              </a:spcBef>
              <a:spcAft>
                <a:spcPct val="0"/>
              </a:spcAft>
              <a:buFont typeface="Arial" panose="020B0604020202020204" pitchFamily="34" charset="0"/>
              <a:buChar char="•"/>
            </a:pPr>
            <a:r>
              <a:rPr lang="en-GB" sz="1600" dirty="0" smtClean="0">
                <a:solidFill>
                  <a:schemeClr val="bg2">
                    <a:lumMod val="50000"/>
                  </a:schemeClr>
                </a:solidFill>
                <a:latin typeface="Intel Clear"/>
                <a:cs typeface="Intel Clear" panose="020B0604020203020204" pitchFamily="34" charset="0"/>
              </a:rPr>
              <a:t>Available </a:t>
            </a:r>
            <a:r>
              <a:rPr lang="en-GB" sz="1600" dirty="0">
                <a:solidFill>
                  <a:schemeClr val="bg2">
                    <a:lumMod val="50000"/>
                  </a:schemeClr>
                </a:solidFill>
                <a:latin typeface="Intel Clear"/>
                <a:cs typeface="Intel Clear" panose="020B0604020203020204" pitchFamily="34" charset="0"/>
              </a:rPr>
              <a:t>as a compile time option for standard OVS</a:t>
            </a:r>
          </a:p>
          <a:p>
            <a:pPr marL="380990" indent="-380990">
              <a:spcBef>
                <a:spcPts val="800"/>
              </a:spcBef>
              <a:spcAft>
                <a:spcPct val="0"/>
              </a:spcAft>
              <a:buFont typeface="Arial" panose="020B0604020202020204" pitchFamily="34" charset="0"/>
              <a:buChar char="•"/>
            </a:pPr>
            <a:r>
              <a:rPr lang="en-GB" sz="1600" dirty="0">
                <a:solidFill>
                  <a:schemeClr val="bg2">
                    <a:lumMod val="50000"/>
                  </a:schemeClr>
                </a:solidFill>
                <a:latin typeface="Intel Clear"/>
                <a:cs typeface="Intel Clear" panose="020B0604020203020204" pitchFamily="34" charset="0"/>
              </a:rPr>
              <a:t>Enables support for new NICs, ISAs, performance optimizations, and features available in latest version of DPDK.</a:t>
            </a:r>
          </a:p>
          <a:p>
            <a:pPr marL="380990" indent="-380990">
              <a:spcBef>
                <a:spcPts val="800"/>
              </a:spcBef>
              <a:spcAft>
                <a:spcPct val="0"/>
              </a:spcAft>
              <a:buFont typeface="Arial" panose="020B0604020202020204" pitchFamily="34" charset="0"/>
              <a:buChar char="•"/>
            </a:pPr>
            <a:endParaRPr lang="en-GB" sz="1600" dirty="0">
              <a:solidFill>
                <a:prstClr val="white"/>
              </a:solidFill>
              <a:latin typeface="Intel Clear"/>
              <a:cs typeface="Intel Clear" panose="020B0604020203020204" pitchFamily="34" charset="0"/>
            </a:endParaRPr>
          </a:p>
          <a:p>
            <a:pPr marL="380990" indent="-380990">
              <a:spcBef>
                <a:spcPts val="800"/>
              </a:spcBef>
              <a:spcAft>
                <a:spcPct val="0"/>
              </a:spcAft>
              <a:buFont typeface="Arial" panose="020B0604020202020204" pitchFamily="34" charset="0"/>
              <a:buChar char="•"/>
            </a:pPr>
            <a:endParaRPr lang="en-GB" sz="1600" dirty="0">
              <a:solidFill>
                <a:prstClr val="white"/>
              </a:solidFill>
              <a:latin typeface="Intel Clear"/>
              <a:cs typeface="Intel Clear" panose="020B0604020203020204" pitchFamily="34" charset="0"/>
            </a:endParaRPr>
          </a:p>
        </p:txBody>
      </p:sp>
      <p:pic>
        <p:nvPicPr>
          <p:cNvPr id="54" name="Picture 53"/>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7044940" y="3063591"/>
            <a:ext cx="294417" cy="219012"/>
          </a:xfrm>
          <a:prstGeom prst="rect">
            <a:avLst/>
          </a:prstGeom>
        </p:spPr>
      </p:pic>
      <p:sp>
        <p:nvSpPr>
          <p:cNvPr id="2" name="Right Arrow 1"/>
          <p:cNvSpPr/>
          <p:nvPr/>
        </p:nvSpPr>
        <p:spPr>
          <a:xfrm rot="1879644">
            <a:off x="3732452" y="2261830"/>
            <a:ext cx="711200" cy="451165"/>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62" name="Right Arrow 61"/>
          <p:cNvSpPr/>
          <p:nvPr/>
        </p:nvSpPr>
        <p:spPr>
          <a:xfrm rot="19435840">
            <a:off x="3732452" y="4726250"/>
            <a:ext cx="711200" cy="451165"/>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63" name="Rounded Rectangle 62"/>
          <p:cNvSpPr/>
          <p:nvPr/>
        </p:nvSpPr>
        <p:spPr>
          <a:xfrm>
            <a:off x="5823397" y="4725609"/>
            <a:ext cx="622299" cy="145471"/>
          </a:xfrm>
          <a:prstGeom prst="roundRect">
            <a:avLst/>
          </a:prstGeom>
          <a:ln/>
        </p:spPr>
        <p:style>
          <a:lnRef idx="1">
            <a:schemeClr val="dk1"/>
          </a:lnRef>
          <a:fillRef idx="3">
            <a:schemeClr val="dk1"/>
          </a:fillRef>
          <a:effectRef idx="2">
            <a:schemeClr val="dk1"/>
          </a:effectRef>
          <a:fontRef idx="minor">
            <a:schemeClr val="lt1"/>
          </a:fontRef>
        </p:style>
        <p:txBody>
          <a:bodyPr rtlCol="0" anchor="ctr"/>
          <a:lstStyle/>
          <a:p>
            <a:pPr algn="ctr"/>
            <a:r>
              <a:rPr lang="en-GB" sz="1333" dirty="0">
                <a:solidFill>
                  <a:prstClr val="white"/>
                </a:solidFill>
              </a:rPr>
              <a:t>NIC</a:t>
            </a:r>
            <a:endParaRPr lang="en-US" sz="1333" dirty="0">
              <a:solidFill>
                <a:prstClr val="white"/>
              </a:solidFill>
            </a:endParaRPr>
          </a:p>
        </p:txBody>
      </p:sp>
      <p:sp>
        <p:nvSpPr>
          <p:cNvPr id="64" name="Rounded Rectangle 63"/>
          <p:cNvSpPr/>
          <p:nvPr/>
        </p:nvSpPr>
        <p:spPr>
          <a:xfrm>
            <a:off x="6763197" y="4718087"/>
            <a:ext cx="599727" cy="149727"/>
          </a:xfrm>
          <a:prstGeom prst="roundRect">
            <a:avLst/>
          </a:prstGeom>
          <a:ln/>
        </p:spPr>
        <p:style>
          <a:lnRef idx="1">
            <a:schemeClr val="dk1"/>
          </a:lnRef>
          <a:fillRef idx="3">
            <a:schemeClr val="dk1"/>
          </a:fillRef>
          <a:effectRef idx="2">
            <a:schemeClr val="dk1"/>
          </a:effectRef>
          <a:fontRef idx="minor">
            <a:schemeClr val="lt1"/>
          </a:fontRef>
        </p:style>
        <p:txBody>
          <a:bodyPr rtlCol="0" anchor="ctr"/>
          <a:lstStyle/>
          <a:p>
            <a:pPr algn="ctr"/>
            <a:r>
              <a:rPr lang="en-GB" sz="1333" dirty="0">
                <a:solidFill>
                  <a:prstClr val="white"/>
                </a:solidFill>
              </a:rPr>
              <a:t>NIC</a:t>
            </a:r>
            <a:endParaRPr lang="en-US" sz="1333" dirty="0">
              <a:solidFill>
                <a:prstClr val="white"/>
              </a:solidFill>
            </a:endParaRPr>
          </a:p>
        </p:txBody>
      </p:sp>
      <p:sp>
        <p:nvSpPr>
          <p:cNvPr id="65" name="Rounded Rectangle 64"/>
          <p:cNvSpPr/>
          <p:nvPr/>
        </p:nvSpPr>
        <p:spPr>
          <a:xfrm>
            <a:off x="4864047" y="4729037"/>
            <a:ext cx="679948" cy="143531"/>
          </a:xfrm>
          <a:prstGeom prst="roundRect">
            <a:avLst/>
          </a:prstGeom>
          <a:ln/>
        </p:spPr>
        <p:style>
          <a:lnRef idx="1">
            <a:schemeClr val="dk1"/>
          </a:lnRef>
          <a:fillRef idx="3">
            <a:schemeClr val="dk1"/>
          </a:fillRef>
          <a:effectRef idx="2">
            <a:schemeClr val="dk1"/>
          </a:effectRef>
          <a:fontRef idx="minor">
            <a:schemeClr val="lt1"/>
          </a:fontRef>
        </p:style>
        <p:txBody>
          <a:bodyPr rtlCol="0" anchor="ctr"/>
          <a:lstStyle/>
          <a:p>
            <a:pPr algn="ctr"/>
            <a:r>
              <a:rPr lang="en-GB" sz="1067" dirty="0">
                <a:solidFill>
                  <a:prstClr val="white"/>
                </a:solidFill>
              </a:rPr>
              <a:t>NIC</a:t>
            </a:r>
            <a:endParaRPr lang="en-US" sz="1067" dirty="0">
              <a:solidFill>
                <a:prstClr val="white"/>
              </a:solidFill>
            </a:endParaRPr>
          </a:p>
        </p:txBody>
      </p:sp>
      <p:sp>
        <p:nvSpPr>
          <p:cNvPr id="66" name="TextBox 65"/>
          <p:cNvSpPr txBox="1"/>
          <p:nvPr/>
        </p:nvSpPr>
        <p:spPr>
          <a:xfrm>
            <a:off x="1767238" y="3716798"/>
            <a:ext cx="740207" cy="201409"/>
          </a:xfrm>
          <a:prstGeom prst="rect">
            <a:avLst/>
          </a:prstGeom>
          <a:noFill/>
        </p:spPr>
        <p:txBody>
          <a:bodyPr vert="horz" wrap="square" lIns="0" tIns="0" rIns="0" bIns="0" rtlCol="0">
            <a:noAutofit/>
          </a:bodyPr>
          <a:lstStyle/>
          <a:p>
            <a:r>
              <a:rPr lang="en-US" sz="1867" b="1" dirty="0">
                <a:solidFill>
                  <a:srgbClr val="003C71"/>
                </a:solidFill>
              </a:rPr>
              <a:t>DPDK</a:t>
            </a:r>
          </a:p>
        </p:txBody>
      </p:sp>
      <p:sp>
        <p:nvSpPr>
          <p:cNvPr id="67" name="TextBox 66"/>
          <p:cNvSpPr txBox="1"/>
          <p:nvPr/>
        </p:nvSpPr>
        <p:spPr>
          <a:xfrm>
            <a:off x="1285567" y="856413"/>
            <a:ext cx="1703547" cy="237769"/>
          </a:xfrm>
          <a:prstGeom prst="rect">
            <a:avLst/>
          </a:prstGeom>
          <a:noFill/>
        </p:spPr>
        <p:txBody>
          <a:bodyPr vert="horz" wrap="square" lIns="0" tIns="0" rIns="0" bIns="0" rtlCol="0">
            <a:noAutofit/>
          </a:bodyPr>
          <a:lstStyle/>
          <a:p>
            <a:r>
              <a:rPr lang="en-US" sz="1867" b="1" dirty="0">
                <a:solidFill>
                  <a:srgbClr val="003C71"/>
                </a:solidFill>
              </a:rPr>
              <a:t>Native OVS</a:t>
            </a:r>
          </a:p>
        </p:txBody>
      </p:sp>
      <p:sp>
        <p:nvSpPr>
          <p:cNvPr id="72" name="Rounded Rectangle 71"/>
          <p:cNvSpPr/>
          <p:nvPr/>
        </p:nvSpPr>
        <p:spPr>
          <a:xfrm>
            <a:off x="1880477" y="6220433"/>
            <a:ext cx="622299" cy="145471"/>
          </a:xfrm>
          <a:prstGeom prst="roundRect">
            <a:avLst/>
          </a:prstGeom>
          <a:ln/>
        </p:spPr>
        <p:style>
          <a:lnRef idx="1">
            <a:schemeClr val="dk1"/>
          </a:lnRef>
          <a:fillRef idx="3">
            <a:schemeClr val="dk1"/>
          </a:fillRef>
          <a:effectRef idx="2">
            <a:schemeClr val="dk1"/>
          </a:effectRef>
          <a:fontRef idx="minor">
            <a:schemeClr val="lt1"/>
          </a:fontRef>
        </p:style>
        <p:txBody>
          <a:bodyPr rtlCol="0" anchor="ctr"/>
          <a:lstStyle/>
          <a:p>
            <a:pPr algn="ctr"/>
            <a:r>
              <a:rPr lang="en-GB" sz="1333" dirty="0">
                <a:solidFill>
                  <a:prstClr val="white"/>
                </a:solidFill>
              </a:rPr>
              <a:t>NIC</a:t>
            </a:r>
            <a:endParaRPr lang="en-US" sz="1333" dirty="0">
              <a:solidFill>
                <a:prstClr val="white"/>
              </a:solidFill>
            </a:endParaRPr>
          </a:p>
        </p:txBody>
      </p:sp>
      <p:sp>
        <p:nvSpPr>
          <p:cNvPr id="73" name="Rounded Rectangle 72"/>
          <p:cNvSpPr/>
          <p:nvPr/>
        </p:nvSpPr>
        <p:spPr>
          <a:xfrm>
            <a:off x="2820277" y="6212911"/>
            <a:ext cx="599727" cy="149727"/>
          </a:xfrm>
          <a:prstGeom prst="roundRect">
            <a:avLst/>
          </a:prstGeom>
          <a:ln/>
        </p:spPr>
        <p:style>
          <a:lnRef idx="1">
            <a:schemeClr val="dk1"/>
          </a:lnRef>
          <a:fillRef idx="3">
            <a:schemeClr val="dk1"/>
          </a:fillRef>
          <a:effectRef idx="2">
            <a:schemeClr val="dk1"/>
          </a:effectRef>
          <a:fontRef idx="minor">
            <a:schemeClr val="lt1"/>
          </a:fontRef>
        </p:style>
        <p:txBody>
          <a:bodyPr rtlCol="0" anchor="ctr"/>
          <a:lstStyle/>
          <a:p>
            <a:pPr algn="ctr"/>
            <a:r>
              <a:rPr lang="en-GB" sz="1333" dirty="0">
                <a:solidFill>
                  <a:prstClr val="white"/>
                </a:solidFill>
              </a:rPr>
              <a:t>NIC</a:t>
            </a:r>
            <a:endParaRPr lang="en-US" sz="1333" dirty="0">
              <a:solidFill>
                <a:prstClr val="white"/>
              </a:solidFill>
            </a:endParaRPr>
          </a:p>
        </p:txBody>
      </p:sp>
      <p:sp>
        <p:nvSpPr>
          <p:cNvPr id="75" name="Rounded Rectangle 74"/>
          <p:cNvSpPr/>
          <p:nvPr/>
        </p:nvSpPr>
        <p:spPr>
          <a:xfrm>
            <a:off x="921127" y="6223861"/>
            <a:ext cx="679948" cy="143531"/>
          </a:xfrm>
          <a:prstGeom prst="roundRect">
            <a:avLst/>
          </a:prstGeom>
          <a:ln/>
        </p:spPr>
        <p:style>
          <a:lnRef idx="1">
            <a:schemeClr val="dk1"/>
          </a:lnRef>
          <a:fillRef idx="3">
            <a:schemeClr val="dk1"/>
          </a:fillRef>
          <a:effectRef idx="2">
            <a:schemeClr val="dk1"/>
          </a:effectRef>
          <a:fontRef idx="minor">
            <a:schemeClr val="lt1"/>
          </a:fontRef>
        </p:style>
        <p:txBody>
          <a:bodyPr rtlCol="0" anchor="ctr"/>
          <a:lstStyle/>
          <a:p>
            <a:pPr algn="ctr"/>
            <a:r>
              <a:rPr lang="en-GB" sz="1067" dirty="0">
                <a:solidFill>
                  <a:prstClr val="white"/>
                </a:solidFill>
              </a:rPr>
              <a:t>NIC</a:t>
            </a:r>
            <a:endParaRPr lang="en-US" sz="1067" dirty="0">
              <a:solidFill>
                <a:prstClr val="white"/>
              </a:solidFill>
            </a:endParaRPr>
          </a:p>
        </p:txBody>
      </p:sp>
      <p:pic>
        <p:nvPicPr>
          <p:cNvPr id="76" name="Picture 2" descr="Open vSwitch"/>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2949590" y="911506"/>
            <a:ext cx="278269" cy="180695"/>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descr="Open vSwitch"/>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6975891" y="1988662"/>
            <a:ext cx="278269" cy="180695"/>
          </a:xfrm>
          <a:prstGeom prst="rect">
            <a:avLst/>
          </a:prstGeom>
          <a:noFill/>
          <a:extLst>
            <a:ext uri="{909E8E84-426E-40DD-AFC4-6F175D3DCCD1}">
              <a14:hiddenFill xmlns:a14="http://schemas.microsoft.com/office/drawing/2010/main">
                <a:solidFill>
                  <a:srgbClr val="FFFFFF"/>
                </a:solidFill>
              </a14:hiddenFill>
            </a:ext>
          </a:extLst>
        </p:spPr>
      </p:pic>
      <p:pic>
        <p:nvPicPr>
          <p:cNvPr id="79" name="Content Placeholder 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1200351" y="52789"/>
            <a:ext cx="764099" cy="357663"/>
          </a:xfrm>
          <a:prstGeom prst="rect">
            <a:avLst/>
          </a:prstGeom>
        </p:spPr>
      </p:pic>
      <p:sp>
        <p:nvSpPr>
          <p:cNvPr id="55" name="Rounded Rectangle 54"/>
          <p:cNvSpPr/>
          <p:nvPr/>
        </p:nvSpPr>
        <p:spPr>
          <a:xfrm>
            <a:off x="10599684" y="78693"/>
            <a:ext cx="1524000" cy="462456"/>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OVS 2.5.0</a:t>
            </a:r>
            <a:endParaRPr lang="en-US" sz="1600" dirty="0"/>
          </a:p>
        </p:txBody>
      </p:sp>
      <p:sp>
        <p:nvSpPr>
          <p:cNvPr id="3" name="Title 2"/>
          <p:cNvSpPr>
            <a:spLocks noGrp="1"/>
          </p:cNvSpPr>
          <p:nvPr>
            <p:ph type="title"/>
          </p:nvPr>
        </p:nvSpPr>
        <p:spPr/>
        <p:txBody>
          <a:bodyPr>
            <a:normAutofit fontScale="90000"/>
          </a:bodyPr>
          <a:lstStyle/>
          <a:p>
            <a:r>
              <a:rPr lang="en-GB" dirty="0" smtClean="0"/>
              <a:t>DPDK </a:t>
            </a:r>
            <a:r>
              <a:rPr lang="en-GB" dirty="0" smtClean="0"/>
              <a:t>Integration</a:t>
            </a:r>
            <a:endParaRPr lang="en-US" dirty="0"/>
          </a:p>
        </p:txBody>
      </p:sp>
    </p:spTree>
    <p:custDataLst>
      <p:tags r:id="rId1"/>
    </p:custDataLst>
    <p:extLst>
      <p:ext uri="{BB962C8B-B14F-4D97-AF65-F5344CB8AC3E}">
        <p14:creationId xmlns:p14="http://schemas.microsoft.com/office/powerpoint/2010/main" val="37122970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Rounded Rectangle 133"/>
          <p:cNvSpPr/>
          <p:nvPr/>
        </p:nvSpPr>
        <p:spPr bwMode="auto">
          <a:xfrm>
            <a:off x="11655" y="1651432"/>
            <a:ext cx="12149867" cy="4886528"/>
          </a:xfrm>
          <a:prstGeom prst="roundRect">
            <a:avLst>
              <a:gd name="adj" fmla="val 4816"/>
            </a:avLst>
          </a:prstGeom>
          <a:ln w="50800">
            <a:prstDash val="dash"/>
            <a:headEnd type="none" w="sm" len="sm"/>
            <a:tailEnd type="none" w="sm" len="sm"/>
          </a:ln>
        </p:spPr>
        <p:style>
          <a:lnRef idx="2">
            <a:schemeClr val="dk1"/>
          </a:lnRef>
          <a:fillRef idx="1">
            <a:schemeClr val="lt1"/>
          </a:fillRef>
          <a:effectRef idx="0">
            <a:schemeClr val="dk1"/>
          </a:effectRef>
          <a:fontRef idx="minor">
            <a:schemeClr val="dk1"/>
          </a:fontRef>
        </p:style>
        <p:txBody>
          <a:bodyPr vert="horz" wrap="none" lIns="121920" tIns="60960" rIns="121920" bIns="60960" numCol="1" rtlCol="0" anchor="ctr" anchorCtr="0" compatLnSpc="1">
            <a:prstTxWarp prst="textNoShape">
              <a:avLst/>
            </a:prstTxWarp>
          </a:bodyPr>
          <a:lstStyle/>
          <a:p>
            <a:r>
              <a:rPr lang="en-GB" altLang="en-US" sz="2667">
                <a:solidFill>
                  <a:srgbClr val="061922"/>
                </a:solidFill>
                <a:latin typeface="Arial"/>
                <a:cs typeface="Arial"/>
              </a:rPr>
              <a:t>Control Path</a:t>
            </a:r>
            <a:endParaRPr lang="en-US" altLang="en-US" sz="2667" dirty="0">
              <a:solidFill>
                <a:srgbClr val="061922"/>
              </a:solidFill>
              <a:latin typeface="Arial"/>
              <a:cs typeface="Arial"/>
            </a:endParaRPr>
          </a:p>
        </p:txBody>
      </p:sp>
      <p:pic>
        <p:nvPicPr>
          <p:cNvPr id="96" name="Picture 95"/>
          <p:cNvPicPr>
            <a:picLocks noChangeAspect="1"/>
          </p:cNvPicPr>
          <p:nvPr/>
        </p:nvPicPr>
        <p:blipFill>
          <a:blip r:embed="rId4"/>
          <a:stretch>
            <a:fillRect/>
          </a:stretch>
        </p:blipFill>
        <p:spPr>
          <a:xfrm>
            <a:off x="180273" y="362544"/>
            <a:ext cx="1073752" cy="1288889"/>
          </a:xfrm>
          <a:prstGeom prst="rect">
            <a:avLst/>
          </a:prstGeom>
        </p:spPr>
      </p:pic>
      <p:sp>
        <p:nvSpPr>
          <p:cNvPr id="23" name="Flowchart: Multidocument 22"/>
          <p:cNvSpPr/>
          <p:nvPr/>
        </p:nvSpPr>
        <p:spPr bwMode="auto">
          <a:xfrm>
            <a:off x="180647" y="1913664"/>
            <a:ext cx="1065956" cy="902075"/>
          </a:xfrm>
          <a:prstGeom prst="flowChartMultidocument">
            <a:avLst/>
          </a:prstGeom>
          <a:ln>
            <a:headEnd type="none" w="sm" len="sm"/>
            <a:tailEnd type="none" w="sm" len="sm"/>
          </a:ln>
        </p:spPr>
        <p:style>
          <a:lnRef idx="1">
            <a:schemeClr val="dk1"/>
          </a:lnRef>
          <a:fillRef idx="2">
            <a:schemeClr val="dk1"/>
          </a:fillRef>
          <a:effectRef idx="1">
            <a:schemeClr val="dk1"/>
          </a:effectRef>
          <a:fontRef idx="minor">
            <a:schemeClr val="dk1"/>
          </a:fontRef>
        </p:style>
        <p:txBody>
          <a:bodyPr vert="horz" wrap="none" lIns="121920" tIns="60960" rIns="121920" bIns="60960" numCol="1" rtlCol="0" anchor="ctr" anchorCtr="0" compatLnSpc="1">
            <a:prstTxWarp prst="textNoShape">
              <a:avLst/>
            </a:prstTxWarp>
          </a:bodyPr>
          <a:lstStyle/>
          <a:p>
            <a:pPr algn="ctr" eaLnBrk="0" fontAlgn="base" hangingPunct="0">
              <a:spcBef>
                <a:spcPct val="0"/>
              </a:spcBef>
              <a:spcAft>
                <a:spcPct val="0"/>
              </a:spcAft>
            </a:pPr>
            <a:endParaRPr lang="en-US" sz="2667" b="1" dirty="0">
              <a:solidFill>
                <a:srgbClr val="061922"/>
              </a:solidFill>
              <a:latin typeface="Neo Sans Intel" pitchFamily="34" charset="0"/>
              <a:cs typeface="Arial" pitchFamily="34" charset="0"/>
            </a:endParaRPr>
          </a:p>
        </p:txBody>
      </p:sp>
      <p:sp>
        <p:nvSpPr>
          <p:cNvPr id="3" name="Title 2"/>
          <p:cNvSpPr>
            <a:spLocks noGrp="1"/>
          </p:cNvSpPr>
          <p:nvPr>
            <p:ph type="title"/>
          </p:nvPr>
        </p:nvSpPr>
        <p:spPr>
          <a:xfrm>
            <a:off x="2664036" y="200117"/>
            <a:ext cx="10972800" cy="640080"/>
          </a:xfrm>
        </p:spPr>
        <p:txBody>
          <a:bodyPr/>
          <a:lstStyle/>
          <a:p>
            <a:pPr algn="ctr"/>
            <a:r>
              <a:rPr lang="en-US" sz="4533" dirty="0">
                <a:latin typeface="Intel Clear Pro" panose="020B0804020202060201" pitchFamily="34" charset="0"/>
                <a:ea typeface="Intel Clear Pro" panose="020B0804020202060201" pitchFamily="34" charset="0"/>
                <a:cs typeface="Intel Clear Pro" panose="020B0804020202060201" pitchFamily="34" charset="0"/>
              </a:rPr>
              <a:t>Open vSwitch (OVS) With DPDK ARCHITECTURE</a:t>
            </a:r>
          </a:p>
        </p:txBody>
      </p:sp>
      <p:sp>
        <p:nvSpPr>
          <p:cNvPr id="41" name="Rounded Rectangle 40"/>
          <p:cNvSpPr/>
          <p:nvPr/>
        </p:nvSpPr>
        <p:spPr bwMode="auto">
          <a:xfrm>
            <a:off x="170311" y="2966967"/>
            <a:ext cx="4264739" cy="2636955"/>
          </a:xfrm>
          <a:prstGeom prst="roundRect">
            <a:avLst>
              <a:gd name="adj" fmla="val 4375"/>
            </a:avLst>
          </a:prstGeom>
          <a:solidFill>
            <a:schemeClr val="accent2"/>
          </a:solidFill>
          <a:ln w="19050" cmpd="sng"/>
        </p:spPr>
        <p:style>
          <a:lnRef idx="3">
            <a:schemeClr val="lt1"/>
          </a:lnRef>
          <a:fillRef idx="1">
            <a:schemeClr val="accent1"/>
          </a:fillRef>
          <a:effectRef idx="1">
            <a:schemeClr val="accent1"/>
          </a:effectRef>
          <a:fontRef idx="minor">
            <a:schemeClr val="lt1"/>
          </a:fontRef>
        </p:style>
        <p:txBody>
          <a:bodyPr lIns="74491" tIns="81264" rIns="74491" bIns="74491" spcCol="1693" anchor="t" anchorCtr="1"/>
          <a:lstStyle/>
          <a:p>
            <a:pPr algn="ctr" defTabSz="869030" fontAlgn="base">
              <a:lnSpc>
                <a:spcPct val="90000"/>
              </a:lnSpc>
              <a:spcBef>
                <a:spcPts val="356"/>
              </a:spcBef>
              <a:spcAft>
                <a:spcPts val="356"/>
              </a:spcAft>
              <a:buClr>
                <a:prstClr val="black"/>
              </a:buClr>
              <a:defRPr/>
            </a:pPr>
            <a:r>
              <a:rPr lang="en-US" sz="1867" kern="0" dirty="0" err="1">
                <a:solidFill>
                  <a:srgbClr val="FFFFFF"/>
                </a:solidFill>
                <a:effectLst>
                  <a:outerShdw blurRad="38100" dist="38100" dir="2700000" algn="tl">
                    <a:srgbClr val="000000">
                      <a:alpha val="43137"/>
                    </a:srgbClr>
                  </a:outerShdw>
                </a:effectLst>
                <a:latin typeface="Arial"/>
                <a:cs typeface="Arial"/>
              </a:rPr>
              <a:t>ovs-vswitchd</a:t>
            </a:r>
            <a:endParaRPr lang="en-US" sz="1867" kern="0" dirty="0">
              <a:solidFill>
                <a:srgbClr val="FFFFFF"/>
              </a:solidFill>
              <a:effectLst>
                <a:outerShdw blurRad="38100" dist="38100" dir="2700000" algn="tl">
                  <a:srgbClr val="000000">
                    <a:alpha val="43137"/>
                  </a:srgbClr>
                </a:outerShdw>
              </a:effectLst>
              <a:latin typeface="Arial"/>
              <a:cs typeface="Arial"/>
            </a:endParaRPr>
          </a:p>
        </p:txBody>
      </p:sp>
      <p:sp>
        <p:nvSpPr>
          <p:cNvPr id="59" name="Rounded Rectangle 16"/>
          <p:cNvSpPr>
            <a:spLocks noChangeArrowheads="1"/>
          </p:cNvSpPr>
          <p:nvPr/>
        </p:nvSpPr>
        <p:spPr bwMode="auto">
          <a:xfrm>
            <a:off x="2242555" y="4143751"/>
            <a:ext cx="1865845" cy="1323996"/>
          </a:xfrm>
          <a:prstGeom prst="roundRect">
            <a:avLst>
              <a:gd name="adj" fmla="val 7125"/>
            </a:avLst>
          </a:prstGeom>
          <a:noFill/>
          <a:ln w="19050" cmpd="sng"/>
        </p:spPr>
        <p:style>
          <a:lnRef idx="3">
            <a:schemeClr val="lt1"/>
          </a:lnRef>
          <a:fillRef idx="1">
            <a:schemeClr val="accent1"/>
          </a:fillRef>
          <a:effectRef idx="1">
            <a:schemeClr val="accent1"/>
          </a:effectRef>
          <a:fontRef idx="minor">
            <a:schemeClr val="lt1"/>
          </a:fontRef>
        </p:style>
        <p:txBody>
          <a:bodyPr lIns="66485" tIns="0" rIns="66485" bIns="0" spcCol="1512" anchor="ctr" anchorCtr="1"/>
          <a:lstStyle/>
          <a:p>
            <a:pPr algn="ctr" defTabSz="775646" fontAlgn="base">
              <a:lnSpc>
                <a:spcPct val="90000"/>
              </a:lnSpc>
              <a:spcBef>
                <a:spcPts val="335"/>
              </a:spcBef>
              <a:spcAft>
                <a:spcPts val="335"/>
              </a:spcAft>
              <a:buClr>
                <a:prstClr val="black"/>
              </a:buClr>
              <a:defRPr/>
            </a:pPr>
            <a:r>
              <a:rPr lang="en-US" altLang="en-US" kern="0" dirty="0" err="1">
                <a:solidFill>
                  <a:srgbClr val="FFFFFF"/>
                </a:solidFill>
                <a:effectLst>
                  <a:outerShdw blurRad="38100" dist="38100" dir="2700000" algn="tl">
                    <a:srgbClr val="000000">
                      <a:alpha val="43137"/>
                    </a:srgbClr>
                  </a:outerShdw>
                </a:effectLst>
                <a:latin typeface="Arial"/>
                <a:cs typeface="Arial"/>
              </a:rPr>
              <a:t>dpif-netdev</a:t>
            </a:r>
            <a:r>
              <a:rPr lang="en-US" altLang="en-US" kern="0" dirty="0">
                <a:solidFill>
                  <a:srgbClr val="FFFFFF"/>
                </a:solidFill>
                <a:effectLst>
                  <a:outerShdw blurRad="38100" dist="38100" dir="2700000" algn="tl">
                    <a:srgbClr val="000000">
                      <a:alpha val="43137"/>
                    </a:srgbClr>
                  </a:outerShdw>
                </a:effectLst>
                <a:latin typeface="Arial"/>
                <a:cs typeface="Arial"/>
              </a:rPr>
              <a:t> (User Space Forwarding)</a:t>
            </a:r>
          </a:p>
        </p:txBody>
      </p:sp>
      <p:cxnSp>
        <p:nvCxnSpPr>
          <p:cNvPr id="63" name="Straight Connector 62"/>
          <p:cNvCxnSpPr/>
          <p:nvPr/>
        </p:nvCxnSpPr>
        <p:spPr>
          <a:xfrm>
            <a:off x="11655" y="5648493"/>
            <a:ext cx="12231148" cy="0"/>
          </a:xfrm>
          <a:prstGeom prst="line">
            <a:avLst/>
          </a:prstGeom>
          <a:ln w="38100" cmpd="sng">
            <a:solidFill>
              <a:srgbClr val="000000"/>
            </a:solidFill>
            <a:headEnd w="lg" len="lg"/>
            <a:tailEnd w="lg" len="lg"/>
          </a:ln>
        </p:spPr>
        <p:style>
          <a:lnRef idx="3">
            <a:schemeClr val="lt1"/>
          </a:lnRef>
          <a:fillRef idx="1">
            <a:schemeClr val="accent1"/>
          </a:fillRef>
          <a:effectRef idx="1">
            <a:schemeClr val="accent1"/>
          </a:effectRef>
          <a:fontRef idx="minor">
            <a:schemeClr val="lt1"/>
          </a:fontRef>
        </p:style>
      </p:cxnSp>
      <p:sp>
        <p:nvSpPr>
          <p:cNvPr id="64" name="TextBox 49"/>
          <p:cNvSpPr txBox="1">
            <a:spLocks noChangeArrowheads="1"/>
          </p:cNvSpPr>
          <p:nvPr/>
        </p:nvSpPr>
        <p:spPr bwMode="auto">
          <a:xfrm>
            <a:off x="5452234" y="1774882"/>
            <a:ext cx="1673535" cy="574644"/>
          </a:xfrm>
          <a:prstGeom prst="rect">
            <a:avLst/>
          </a:prstGeom>
          <a:noFill/>
          <a:ln w="19050" cmpd="sng"/>
          <a:extLst/>
        </p:spPr>
        <p:style>
          <a:lnRef idx="3">
            <a:schemeClr val="lt1"/>
          </a:lnRef>
          <a:fillRef idx="1">
            <a:schemeClr val="accent1"/>
          </a:fillRef>
          <a:effectRef idx="1">
            <a:schemeClr val="accent1"/>
          </a:effectRef>
          <a:fontRef idx="minor">
            <a:schemeClr val="lt1"/>
          </a:fontRef>
        </p:style>
        <p:txBody>
          <a:bodyPr wrap="none"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Calibri" pitchFamily="34" charset="0"/>
                <a:ea typeface="+mn-ea"/>
                <a:cs typeface="+mn-cs"/>
              </a:defRPr>
            </a:lvl1pPr>
            <a:lvl2pPr marL="454025" indent="1588" algn="l" rtl="0" eaLnBrk="0" fontAlgn="base" hangingPunct="0">
              <a:spcBef>
                <a:spcPct val="0"/>
              </a:spcBef>
              <a:spcAft>
                <a:spcPct val="0"/>
              </a:spcAft>
              <a:defRPr kern="1200">
                <a:solidFill>
                  <a:schemeClr val="tx1"/>
                </a:solidFill>
                <a:latin typeface="Calibri" pitchFamily="34" charset="0"/>
                <a:ea typeface="+mn-ea"/>
                <a:cs typeface="+mn-cs"/>
              </a:defRPr>
            </a:lvl2pPr>
            <a:lvl3pPr marL="911225" indent="1588" algn="l" rtl="0" eaLnBrk="0" fontAlgn="base" hangingPunct="0">
              <a:spcBef>
                <a:spcPct val="0"/>
              </a:spcBef>
              <a:spcAft>
                <a:spcPct val="0"/>
              </a:spcAft>
              <a:defRPr kern="1200">
                <a:solidFill>
                  <a:schemeClr val="tx1"/>
                </a:solidFill>
                <a:latin typeface="Calibri" pitchFamily="34" charset="0"/>
                <a:ea typeface="+mn-ea"/>
                <a:cs typeface="+mn-cs"/>
              </a:defRPr>
            </a:lvl3pPr>
            <a:lvl4pPr marL="1368425" indent="1588" algn="l" rtl="0" eaLnBrk="0" fontAlgn="base" hangingPunct="0">
              <a:spcBef>
                <a:spcPct val="0"/>
              </a:spcBef>
              <a:spcAft>
                <a:spcPct val="0"/>
              </a:spcAft>
              <a:defRPr kern="1200">
                <a:solidFill>
                  <a:schemeClr val="tx1"/>
                </a:solidFill>
                <a:latin typeface="Calibri" pitchFamily="34" charset="0"/>
                <a:ea typeface="+mn-ea"/>
                <a:cs typeface="+mn-cs"/>
              </a:defRPr>
            </a:lvl4pPr>
            <a:lvl5pPr marL="1825625" indent="1588"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lgn="ctr"/>
            <a:r>
              <a:rPr lang="en-US" altLang="en-US" sz="1867" dirty="0">
                <a:solidFill>
                  <a:srgbClr val="061922"/>
                </a:solidFill>
                <a:latin typeface="Arial"/>
                <a:cs typeface="Arial"/>
              </a:rPr>
              <a:t>Compute Node:</a:t>
            </a:r>
          </a:p>
          <a:p>
            <a:pPr algn="ctr"/>
            <a:r>
              <a:rPr lang="en-US" altLang="en-US" sz="1867" dirty="0">
                <a:solidFill>
                  <a:srgbClr val="061922"/>
                </a:solidFill>
                <a:latin typeface="Arial"/>
                <a:cs typeface="Arial"/>
              </a:rPr>
              <a:t>User Space</a:t>
            </a:r>
          </a:p>
        </p:txBody>
      </p:sp>
      <p:sp>
        <p:nvSpPr>
          <p:cNvPr id="67" name="Rounded Rectangle 66"/>
          <p:cNvSpPr>
            <a:spLocks noChangeArrowheads="1"/>
          </p:cNvSpPr>
          <p:nvPr/>
        </p:nvSpPr>
        <p:spPr bwMode="auto">
          <a:xfrm>
            <a:off x="858079" y="520158"/>
            <a:ext cx="3251200" cy="975009"/>
          </a:xfrm>
          <a:prstGeom prst="roundRect">
            <a:avLst>
              <a:gd name="adj" fmla="val 8852"/>
            </a:avLst>
          </a:prstGeom>
          <a:solidFill>
            <a:schemeClr val="accent2"/>
          </a:solidFill>
          <a:ln w="19050" cmpd="sng">
            <a:solidFill>
              <a:schemeClr val="lt1"/>
            </a:solidFill>
          </a:ln>
          <a:effectLst>
            <a:glow rad="12700">
              <a:schemeClr val="accent1">
                <a:alpha val="40000"/>
              </a:schemeClr>
            </a:glow>
            <a:outerShdw blurRad="40000" dist="20000" dir="5400000" rotWithShape="0">
              <a:srgbClr val="000000">
                <a:alpha val="38000"/>
              </a:srgbClr>
            </a:outerShdw>
            <a:reflection blurRad="12700" stA="45000" endPos="65000" dist="50800" dir="5400000" sy="-100000" algn="bl" rotWithShape="0"/>
          </a:effectLst>
        </p:spPr>
        <p:style>
          <a:lnRef idx="3">
            <a:schemeClr val="lt1"/>
          </a:lnRef>
          <a:fillRef idx="1">
            <a:schemeClr val="accent1"/>
          </a:fillRef>
          <a:effectRef idx="1">
            <a:schemeClr val="accent1"/>
          </a:effectRef>
          <a:fontRef idx="minor">
            <a:schemeClr val="lt1"/>
          </a:fontRef>
        </p:style>
        <p:txBody>
          <a:bodyPr lIns="66485" tIns="0" rIns="66485" bIns="0" spcCol="1512" anchor="ctr" anchorCtr="1"/>
          <a:lstStyle>
            <a:defPPr>
              <a:defRPr lang="en-US"/>
            </a:defPPr>
            <a:lvl1pPr algn="l" rtl="0" eaLnBrk="0" fontAlgn="base" hangingPunct="0">
              <a:spcBef>
                <a:spcPct val="0"/>
              </a:spcBef>
              <a:spcAft>
                <a:spcPct val="0"/>
              </a:spcAft>
              <a:defRPr kern="1200">
                <a:solidFill>
                  <a:schemeClr val="tx1"/>
                </a:solidFill>
                <a:latin typeface="Calibri" pitchFamily="34" charset="0"/>
                <a:ea typeface="+mn-ea"/>
                <a:cs typeface="+mn-cs"/>
              </a:defRPr>
            </a:lvl1pPr>
            <a:lvl2pPr marL="454025" indent="1588" algn="l" rtl="0" eaLnBrk="0" fontAlgn="base" hangingPunct="0">
              <a:spcBef>
                <a:spcPct val="0"/>
              </a:spcBef>
              <a:spcAft>
                <a:spcPct val="0"/>
              </a:spcAft>
              <a:defRPr kern="1200">
                <a:solidFill>
                  <a:schemeClr val="tx1"/>
                </a:solidFill>
                <a:latin typeface="Calibri" pitchFamily="34" charset="0"/>
                <a:ea typeface="+mn-ea"/>
                <a:cs typeface="+mn-cs"/>
              </a:defRPr>
            </a:lvl2pPr>
            <a:lvl3pPr marL="911225" indent="1588" algn="l" rtl="0" eaLnBrk="0" fontAlgn="base" hangingPunct="0">
              <a:spcBef>
                <a:spcPct val="0"/>
              </a:spcBef>
              <a:spcAft>
                <a:spcPct val="0"/>
              </a:spcAft>
              <a:defRPr kern="1200">
                <a:solidFill>
                  <a:schemeClr val="tx1"/>
                </a:solidFill>
                <a:latin typeface="Calibri" pitchFamily="34" charset="0"/>
                <a:ea typeface="+mn-ea"/>
                <a:cs typeface="+mn-cs"/>
              </a:defRPr>
            </a:lvl3pPr>
            <a:lvl4pPr marL="1368425" indent="1588" algn="l" rtl="0" eaLnBrk="0" fontAlgn="base" hangingPunct="0">
              <a:spcBef>
                <a:spcPct val="0"/>
              </a:spcBef>
              <a:spcAft>
                <a:spcPct val="0"/>
              </a:spcAft>
              <a:defRPr kern="1200">
                <a:solidFill>
                  <a:schemeClr val="tx1"/>
                </a:solidFill>
                <a:latin typeface="Calibri" pitchFamily="34" charset="0"/>
                <a:ea typeface="+mn-ea"/>
                <a:cs typeface="+mn-cs"/>
              </a:defRPr>
            </a:lvl4pPr>
            <a:lvl5pPr marL="1825625" indent="1588"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defTabSz="775646" eaLnBrk="1" hangingPunct="1">
              <a:lnSpc>
                <a:spcPts val="3467"/>
              </a:lnSpc>
              <a:buClr>
                <a:prstClr val="black"/>
              </a:buClr>
              <a:defRPr/>
            </a:pPr>
            <a:endParaRPr lang="en-US" altLang="en-US" sz="4533" dirty="0">
              <a:solidFill>
                <a:srgbClr val="003C71"/>
              </a:solidFill>
              <a:latin typeface="Intel Clear Pro" panose="020B0804020202060201" pitchFamily="34" charset="0"/>
              <a:ea typeface="Intel Clear Pro" panose="020B0804020202060201" pitchFamily="34" charset="0"/>
              <a:cs typeface="Intel Clear Pro" panose="020B0804020202060201" pitchFamily="34" charset="0"/>
            </a:endParaRPr>
          </a:p>
          <a:p>
            <a:pPr defTabSz="775646" eaLnBrk="1" fontAlgn="auto" hangingPunct="1">
              <a:lnSpc>
                <a:spcPct val="90000"/>
              </a:lnSpc>
              <a:spcBef>
                <a:spcPts val="335"/>
              </a:spcBef>
              <a:spcAft>
                <a:spcPts val="335"/>
              </a:spcAft>
              <a:buClr>
                <a:prstClr val="black"/>
              </a:buClr>
              <a:defRPr/>
            </a:pPr>
            <a:r>
              <a:rPr lang="en-US" altLang="en-US" sz="1867" kern="0" dirty="0">
                <a:solidFill>
                  <a:srgbClr val="FFFFFF"/>
                </a:solidFill>
                <a:effectLst>
                  <a:outerShdw blurRad="38100" dist="38100" dir="2700000" algn="tl">
                    <a:srgbClr val="000000">
                      <a:alpha val="43137"/>
                    </a:srgbClr>
                  </a:outerShdw>
                </a:effectLst>
                <a:latin typeface="Arial"/>
                <a:cs typeface="Arial"/>
              </a:rPr>
              <a:t>   Controller</a:t>
            </a:r>
          </a:p>
          <a:p>
            <a:pPr algn="ctr" defTabSz="775646" eaLnBrk="1" fontAlgn="auto" hangingPunct="1">
              <a:lnSpc>
                <a:spcPct val="90000"/>
              </a:lnSpc>
              <a:spcBef>
                <a:spcPts val="335"/>
              </a:spcBef>
              <a:spcAft>
                <a:spcPts val="335"/>
              </a:spcAft>
              <a:buClr>
                <a:prstClr val="black"/>
              </a:buClr>
              <a:defRPr/>
            </a:pPr>
            <a:endParaRPr lang="en-US" altLang="en-US" sz="1867" kern="0" dirty="0">
              <a:solidFill>
                <a:srgbClr val="FFFFFF"/>
              </a:solidFill>
              <a:effectLst>
                <a:outerShdw blurRad="38100" dist="38100" dir="2700000" algn="tl">
                  <a:srgbClr val="000000">
                    <a:alpha val="43137"/>
                  </a:srgbClr>
                </a:outerShdw>
              </a:effectLst>
              <a:latin typeface="Arial"/>
              <a:cs typeface="Arial"/>
            </a:endParaRPr>
          </a:p>
          <a:p>
            <a:pPr algn="ctr" defTabSz="775646" eaLnBrk="1" fontAlgn="auto" hangingPunct="1">
              <a:lnSpc>
                <a:spcPct val="90000"/>
              </a:lnSpc>
              <a:spcBef>
                <a:spcPts val="335"/>
              </a:spcBef>
              <a:spcAft>
                <a:spcPts val="335"/>
              </a:spcAft>
              <a:buClr>
                <a:prstClr val="black"/>
              </a:buClr>
              <a:defRPr/>
            </a:pPr>
            <a:endParaRPr lang="en-US" altLang="en-US" sz="1867" kern="0" dirty="0">
              <a:solidFill>
                <a:srgbClr val="FFFFFF"/>
              </a:solidFill>
              <a:effectLst>
                <a:outerShdw blurRad="38100" dist="38100" dir="2700000" algn="tl">
                  <a:srgbClr val="000000">
                    <a:alpha val="43137"/>
                  </a:srgbClr>
                </a:outerShdw>
              </a:effectLst>
              <a:latin typeface="Arial"/>
              <a:cs typeface="Arial"/>
            </a:endParaRPr>
          </a:p>
        </p:txBody>
      </p:sp>
      <p:sp>
        <p:nvSpPr>
          <p:cNvPr id="68" name="Rounded Rectangle 67"/>
          <p:cNvSpPr>
            <a:spLocks noChangeArrowheads="1"/>
          </p:cNvSpPr>
          <p:nvPr/>
        </p:nvSpPr>
        <p:spPr bwMode="auto">
          <a:xfrm>
            <a:off x="980051" y="1025384"/>
            <a:ext cx="1430868" cy="381000"/>
          </a:xfrm>
          <a:prstGeom prst="roundRect">
            <a:avLst>
              <a:gd name="adj" fmla="val 16667"/>
            </a:avLst>
          </a:prstGeom>
          <a:noFill/>
          <a:ln w="19050" cmpd="sng">
            <a:solidFill>
              <a:schemeClr val="lt1"/>
            </a:solidFill>
          </a:ln>
          <a:effectLst>
            <a:glow rad="12700">
              <a:schemeClr val="accent1">
                <a:alpha val="40000"/>
              </a:schemeClr>
            </a:glow>
            <a:outerShdw blurRad="40000" dist="20000" dir="5400000" rotWithShape="0">
              <a:srgbClr val="000000">
                <a:alpha val="38000"/>
              </a:srgbClr>
            </a:outerShdw>
            <a:reflection blurRad="12700" stA="45000" endPos="65000" dist="50800" dir="5400000" sy="-100000" algn="bl" rotWithShape="0"/>
          </a:effectLst>
        </p:spPr>
        <p:style>
          <a:lnRef idx="3">
            <a:schemeClr val="lt1"/>
          </a:lnRef>
          <a:fillRef idx="1">
            <a:schemeClr val="accent1"/>
          </a:fillRef>
          <a:effectRef idx="1">
            <a:schemeClr val="accent1"/>
          </a:effectRef>
          <a:fontRef idx="minor">
            <a:schemeClr val="lt1"/>
          </a:fontRef>
        </p:style>
        <p:txBody>
          <a:bodyPr lIns="66485" tIns="0" rIns="66485" bIns="0" spcCol="1512" anchor="ctr" anchorCtr="1"/>
          <a:lstStyle>
            <a:defPPr>
              <a:defRPr lang="en-US"/>
            </a:defPPr>
            <a:lvl1pPr algn="l" rtl="0" eaLnBrk="0" fontAlgn="base" hangingPunct="0">
              <a:spcBef>
                <a:spcPct val="0"/>
              </a:spcBef>
              <a:spcAft>
                <a:spcPct val="0"/>
              </a:spcAft>
              <a:defRPr kern="1200">
                <a:solidFill>
                  <a:schemeClr val="tx1"/>
                </a:solidFill>
                <a:latin typeface="Calibri" pitchFamily="34" charset="0"/>
                <a:ea typeface="+mn-ea"/>
                <a:cs typeface="+mn-cs"/>
              </a:defRPr>
            </a:lvl1pPr>
            <a:lvl2pPr marL="454025" indent="1588" algn="l" rtl="0" eaLnBrk="0" fontAlgn="base" hangingPunct="0">
              <a:spcBef>
                <a:spcPct val="0"/>
              </a:spcBef>
              <a:spcAft>
                <a:spcPct val="0"/>
              </a:spcAft>
              <a:defRPr kern="1200">
                <a:solidFill>
                  <a:schemeClr val="tx1"/>
                </a:solidFill>
                <a:latin typeface="Calibri" pitchFamily="34" charset="0"/>
                <a:ea typeface="+mn-ea"/>
                <a:cs typeface="+mn-cs"/>
              </a:defRPr>
            </a:lvl2pPr>
            <a:lvl3pPr marL="911225" indent="1588" algn="l" rtl="0" eaLnBrk="0" fontAlgn="base" hangingPunct="0">
              <a:spcBef>
                <a:spcPct val="0"/>
              </a:spcBef>
              <a:spcAft>
                <a:spcPct val="0"/>
              </a:spcAft>
              <a:defRPr kern="1200">
                <a:solidFill>
                  <a:schemeClr val="tx1"/>
                </a:solidFill>
                <a:latin typeface="Calibri" pitchFamily="34" charset="0"/>
                <a:ea typeface="+mn-ea"/>
                <a:cs typeface="+mn-cs"/>
              </a:defRPr>
            </a:lvl3pPr>
            <a:lvl4pPr marL="1368425" indent="1588" algn="l" rtl="0" eaLnBrk="0" fontAlgn="base" hangingPunct="0">
              <a:spcBef>
                <a:spcPct val="0"/>
              </a:spcBef>
              <a:spcAft>
                <a:spcPct val="0"/>
              </a:spcAft>
              <a:defRPr kern="1200">
                <a:solidFill>
                  <a:schemeClr val="tx1"/>
                </a:solidFill>
                <a:latin typeface="Calibri" pitchFamily="34" charset="0"/>
                <a:ea typeface="+mn-ea"/>
                <a:cs typeface="+mn-cs"/>
              </a:defRPr>
            </a:lvl4pPr>
            <a:lvl5pPr marL="1825625" indent="1588"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lgn="ctr" defTabSz="775646" eaLnBrk="1" fontAlgn="auto" hangingPunct="1">
              <a:lnSpc>
                <a:spcPct val="90000"/>
              </a:lnSpc>
              <a:spcBef>
                <a:spcPts val="335"/>
              </a:spcBef>
              <a:spcAft>
                <a:spcPts val="335"/>
              </a:spcAft>
              <a:buClr>
                <a:prstClr val="black"/>
              </a:buClr>
              <a:defRPr/>
            </a:pPr>
            <a:r>
              <a:rPr lang="en-US" altLang="en-US" sz="1867" kern="0">
                <a:solidFill>
                  <a:srgbClr val="FFFFFF"/>
                </a:solidFill>
                <a:effectLst>
                  <a:outerShdw blurRad="38100" dist="38100" dir="2700000" algn="tl">
                    <a:srgbClr val="000000">
                      <a:alpha val="43137"/>
                    </a:srgbClr>
                  </a:outerShdw>
                </a:effectLst>
                <a:latin typeface="Arial"/>
                <a:cs typeface="Arial"/>
              </a:rPr>
              <a:t>ovsdb</a:t>
            </a:r>
          </a:p>
        </p:txBody>
      </p:sp>
      <p:sp>
        <p:nvSpPr>
          <p:cNvPr id="69" name="Rounded Rectangle 68"/>
          <p:cNvSpPr>
            <a:spLocks noChangeArrowheads="1"/>
          </p:cNvSpPr>
          <p:nvPr/>
        </p:nvSpPr>
        <p:spPr bwMode="auto">
          <a:xfrm>
            <a:off x="2532890" y="1024424"/>
            <a:ext cx="1430868" cy="381000"/>
          </a:xfrm>
          <a:prstGeom prst="roundRect">
            <a:avLst>
              <a:gd name="adj" fmla="val 16667"/>
            </a:avLst>
          </a:prstGeom>
          <a:noFill/>
          <a:ln w="19050" cmpd="sng">
            <a:solidFill>
              <a:schemeClr val="lt1"/>
            </a:solidFill>
          </a:ln>
          <a:effectLst>
            <a:glow rad="12700">
              <a:schemeClr val="accent1">
                <a:alpha val="40000"/>
              </a:schemeClr>
            </a:glow>
            <a:outerShdw blurRad="40000" dist="20000" dir="5400000" rotWithShape="0">
              <a:srgbClr val="000000">
                <a:alpha val="38000"/>
              </a:srgbClr>
            </a:outerShdw>
            <a:reflection blurRad="12700" stA="45000" endPos="65000" dist="50800" dir="5400000" sy="-100000" algn="bl" rotWithShape="0"/>
          </a:effectLst>
        </p:spPr>
        <p:style>
          <a:lnRef idx="3">
            <a:schemeClr val="lt1"/>
          </a:lnRef>
          <a:fillRef idx="1">
            <a:schemeClr val="accent1"/>
          </a:fillRef>
          <a:effectRef idx="1">
            <a:schemeClr val="accent1"/>
          </a:effectRef>
          <a:fontRef idx="minor">
            <a:schemeClr val="lt1"/>
          </a:fontRef>
        </p:style>
        <p:txBody>
          <a:bodyPr lIns="66485" tIns="0" rIns="66485" bIns="0" spcCol="1512" anchor="ctr" anchorCtr="1"/>
          <a:lstStyle>
            <a:defPPr>
              <a:defRPr lang="en-US"/>
            </a:defPPr>
            <a:lvl1pPr algn="l" rtl="0" eaLnBrk="0" fontAlgn="base" hangingPunct="0">
              <a:spcBef>
                <a:spcPct val="0"/>
              </a:spcBef>
              <a:spcAft>
                <a:spcPct val="0"/>
              </a:spcAft>
              <a:defRPr kern="1200">
                <a:solidFill>
                  <a:schemeClr val="tx1"/>
                </a:solidFill>
                <a:latin typeface="Calibri" pitchFamily="34" charset="0"/>
                <a:ea typeface="+mn-ea"/>
                <a:cs typeface="+mn-cs"/>
              </a:defRPr>
            </a:lvl1pPr>
            <a:lvl2pPr marL="454025" indent="1588" algn="l" rtl="0" eaLnBrk="0" fontAlgn="base" hangingPunct="0">
              <a:spcBef>
                <a:spcPct val="0"/>
              </a:spcBef>
              <a:spcAft>
                <a:spcPct val="0"/>
              </a:spcAft>
              <a:defRPr kern="1200">
                <a:solidFill>
                  <a:schemeClr val="tx1"/>
                </a:solidFill>
                <a:latin typeface="Calibri" pitchFamily="34" charset="0"/>
                <a:ea typeface="+mn-ea"/>
                <a:cs typeface="+mn-cs"/>
              </a:defRPr>
            </a:lvl2pPr>
            <a:lvl3pPr marL="911225" indent="1588" algn="l" rtl="0" eaLnBrk="0" fontAlgn="base" hangingPunct="0">
              <a:spcBef>
                <a:spcPct val="0"/>
              </a:spcBef>
              <a:spcAft>
                <a:spcPct val="0"/>
              </a:spcAft>
              <a:defRPr kern="1200">
                <a:solidFill>
                  <a:schemeClr val="tx1"/>
                </a:solidFill>
                <a:latin typeface="Calibri" pitchFamily="34" charset="0"/>
                <a:ea typeface="+mn-ea"/>
                <a:cs typeface="+mn-cs"/>
              </a:defRPr>
            </a:lvl3pPr>
            <a:lvl4pPr marL="1368425" indent="1588" algn="l" rtl="0" eaLnBrk="0" fontAlgn="base" hangingPunct="0">
              <a:spcBef>
                <a:spcPct val="0"/>
              </a:spcBef>
              <a:spcAft>
                <a:spcPct val="0"/>
              </a:spcAft>
              <a:defRPr kern="1200">
                <a:solidFill>
                  <a:schemeClr val="tx1"/>
                </a:solidFill>
                <a:latin typeface="Calibri" pitchFamily="34" charset="0"/>
                <a:ea typeface="+mn-ea"/>
                <a:cs typeface="+mn-cs"/>
              </a:defRPr>
            </a:lvl4pPr>
            <a:lvl5pPr marL="1825625" indent="1588"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lgn="ctr" defTabSz="775646" eaLnBrk="1" fontAlgn="auto" hangingPunct="1">
              <a:lnSpc>
                <a:spcPct val="90000"/>
              </a:lnSpc>
              <a:spcBef>
                <a:spcPts val="335"/>
              </a:spcBef>
              <a:spcAft>
                <a:spcPts val="335"/>
              </a:spcAft>
              <a:buClr>
                <a:prstClr val="black"/>
              </a:buClr>
              <a:defRPr/>
            </a:pPr>
            <a:r>
              <a:rPr lang="en-US" altLang="en-US" sz="1867" kern="0" dirty="0" err="1">
                <a:solidFill>
                  <a:srgbClr val="FFFFFF"/>
                </a:solidFill>
                <a:effectLst>
                  <a:outerShdw blurRad="38100" dist="38100" dir="2700000" algn="tl">
                    <a:srgbClr val="000000">
                      <a:alpha val="43137"/>
                    </a:srgbClr>
                  </a:outerShdw>
                </a:effectLst>
                <a:latin typeface="Arial"/>
                <a:cs typeface="Arial"/>
              </a:rPr>
              <a:t>OpenFlow</a:t>
            </a:r>
            <a:endParaRPr lang="en-US" altLang="en-US" sz="1867" kern="0" dirty="0">
              <a:solidFill>
                <a:srgbClr val="FFFFFF"/>
              </a:solidFill>
              <a:effectLst>
                <a:outerShdw blurRad="38100" dist="38100" dir="2700000" algn="tl">
                  <a:srgbClr val="000000">
                    <a:alpha val="43137"/>
                  </a:srgbClr>
                </a:outerShdw>
              </a:effectLst>
              <a:latin typeface="Arial"/>
              <a:cs typeface="Arial"/>
            </a:endParaRPr>
          </a:p>
        </p:txBody>
      </p:sp>
      <p:sp>
        <p:nvSpPr>
          <p:cNvPr id="70" name="Rounded Rectangle 69"/>
          <p:cNvSpPr>
            <a:spLocks noChangeArrowheads="1"/>
          </p:cNvSpPr>
          <p:nvPr/>
        </p:nvSpPr>
        <p:spPr bwMode="auto">
          <a:xfrm>
            <a:off x="819980" y="2011702"/>
            <a:ext cx="1674811" cy="839559"/>
          </a:xfrm>
          <a:prstGeom prst="roundRect">
            <a:avLst>
              <a:gd name="adj" fmla="val 13791"/>
            </a:avLst>
          </a:prstGeom>
          <a:solidFill>
            <a:schemeClr val="accent2"/>
          </a:solidFill>
          <a:ln w="19050" cmpd="sng"/>
        </p:spPr>
        <p:style>
          <a:lnRef idx="3">
            <a:schemeClr val="lt1"/>
          </a:lnRef>
          <a:fillRef idx="1">
            <a:schemeClr val="accent1"/>
          </a:fillRef>
          <a:effectRef idx="1">
            <a:schemeClr val="accent1"/>
          </a:effectRef>
          <a:fontRef idx="minor">
            <a:schemeClr val="lt1"/>
          </a:fontRef>
        </p:style>
        <p:txBody>
          <a:bodyPr lIns="66485" tIns="0" rIns="66485" bIns="0" spcCol="1512" anchor="ctr" anchorCtr="1"/>
          <a:lstStyle>
            <a:defPPr>
              <a:defRPr lang="en-US"/>
            </a:defPPr>
            <a:lvl1pPr algn="l" rtl="0" eaLnBrk="0" fontAlgn="base" hangingPunct="0">
              <a:spcBef>
                <a:spcPct val="0"/>
              </a:spcBef>
              <a:spcAft>
                <a:spcPct val="0"/>
              </a:spcAft>
              <a:defRPr kern="1200">
                <a:solidFill>
                  <a:schemeClr val="tx1"/>
                </a:solidFill>
                <a:latin typeface="Calibri" pitchFamily="34" charset="0"/>
                <a:ea typeface="+mn-ea"/>
                <a:cs typeface="+mn-cs"/>
              </a:defRPr>
            </a:lvl1pPr>
            <a:lvl2pPr marL="454025" indent="1588" algn="l" rtl="0" eaLnBrk="0" fontAlgn="base" hangingPunct="0">
              <a:spcBef>
                <a:spcPct val="0"/>
              </a:spcBef>
              <a:spcAft>
                <a:spcPct val="0"/>
              </a:spcAft>
              <a:defRPr kern="1200">
                <a:solidFill>
                  <a:schemeClr val="tx1"/>
                </a:solidFill>
                <a:latin typeface="Calibri" pitchFamily="34" charset="0"/>
                <a:ea typeface="+mn-ea"/>
                <a:cs typeface="+mn-cs"/>
              </a:defRPr>
            </a:lvl2pPr>
            <a:lvl3pPr marL="911225" indent="1588" algn="l" rtl="0" eaLnBrk="0" fontAlgn="base" hangingPunct="0">
              <a:spcBef>
                <a:spcPct val="0"/>
              </a:spcBef>
              <a:spcAft>
                <a:spcPct val="0"/>
              </a:spcAft>
              <a:defRPr kern="1200">
                <a:solidFill>
                  <a:schemeClr val="tx1"/>
                </a:solidFill>
                <a:latin typeface="Calibri" pitchFamily="34" charset="0"/>
                <a:ea typeface="+mn-ea"/>
                <a:cs typeface="+mn-cs"/>
              </a:defRPr>
            </a:lvl3pPr>
            <a:lvl4pPr marL="1368425" indent="1588" algn="l" rtl="0" eaLnBrk="0" fontAlgn="base" hangingPunct="0">
              <a:spcBef>
                <a:spcPct val="0"/>
              </a:spcBef>
              <a:spcAft>
                <a:spcPct val="0"/>
              </a:spcAft>
              <a:defRPr kern="1200">
                <a:solidFill>
                  <a:schemeClr val="tx1"/>
                </a:solidFill>
                <a:latin typeface="Calibri" pitchFamily="34" charset="0"/>
                <a:ea typeface="+mn-ea"/>
                <a:cs typeface="+mn-cs"/>
              </a:defRPr>
            </a:lvl4pPr>
            <a:lvl5pPr marL="1825625" indent="1588"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lgn="ctr" defTabSz="775646" eaLnBrk="1" fontAlgn="auto" hangingPunct="1">
              <a:lnSpc>
                <a:spcPct val="90000"/>
              </a:lnSpc>
              <a:spcBef>
                <a:spcPts val="335"/>
              </a:spcBef>
              <a:spcAft>
                <a:spcPts val="335"/>
              </a:spcAft>
              <a:buClr>
                <a:prstClr val="black"/>
              </a:buClr>
              <a:defRPr/>
            </a:pPr>
            <a:r>
              <a:rPr lang="en-US" altLang="en-US" sz="1867" kern="0" dirty="0" err="1">
                <a:solidFill>
                  <a:srgbClr val="FFFFFF"/>
                </a:solidFill>
                <a:effectLst>
                  <a:outerShdw blurRad="38100" dist="38100" dir="2700000" algn="tl">
                    <a:srgbClr val="000000">
                      <a:alpha val="43137"/>
                    </a:srgbClr>
                  </a:outerShdw>
                </a:effectLst>
                <a:latin typeface="Arial"/>
                <a:cs typeface="Arial"/>
              </a:rPr>
              <a:t>ovsdb</a:t>
            </a:r>
            <a:r>
              <a:rPr lang="en-US" altLang="en-US" sz="1867" kern="0" dirty="0">
                <a:solidFill>
                  <a:srgbClr val="FFFFFF"/>
                </a:solidFill>
                <a:effectLst>
                  <a:outerShdw blurRad="38100" dist="38100" dir="2700000" algn="tl">
                    <a:srgbClr val="000000">
                      <a:alpha val="43137"/>
                    </a:srgbClr>
                  </a:outerShdw>
                </a:effectLst>
                <a:latin typeface="Arial"/>
                <a:cs typeface="Arial"/>
              </a:rPr>
              <a:t> server</a:t>
            </a:r>
          </a:p>
        </p:txBody>
      </p:sp>
      <p:sp>
        <p:nvSpPr>
          <p:cNvPr id="102" name="Rounded Rectangle 16"/>
          <p:cNvSpPr>
            <a:spLocks noChangeArrowheads="1"/>
          </p:cNvSpPr>
          <p:nvPr/>
        </p:nvSpPr>
        <p:spPr bwMode="auto">
          <a:xfrm>
            <a:off x="304800" y="3425990"/>
            <a:ext cx="3803600" cy="607061"/>
          </a:xfrm>
          <a:prstGeom prst="roundRect">
            <a:avLst>
              <a:gd name="adj" fmla="val 16667"/>
            </a:avLst>
          </a:prstGeom>
          <a:solidFill>
            <a:schemeClr val="accent2"/>
          </a:solidFill>
          <a:ln w="19050" cmpd="sng"/>
        </p:spPr>
        <p:style>
          <a:lnRef idx="3">
            <a:schemeClr val="lt1"/>
          </a:lnRef>
          <a:fillRef idx="1">
            <a:schemeClr val="accent1"/>
          </a:fillRef>
          <a:effectRef idx="1">
            <a:schemeClr val="accent1"/>
          </a:effectRef>
          <a:fontRef idx="minor">
            <a:schemeClr val="lt1"/>
          </a:fontRef>
        </p:style>
        <p:txBody>
          <a:bodyPr lIns="66485" tIns="0" rIns="66485" bIns="0" spcCol="1512" anchor="ctr" anchorCtr="1"/>
          <a:lstStyle/>
          <a:p>
            <a:pPr algn="ctr" defTabSz="775646" fontAlgn="base">
              <a:lnSpc>
                <a:spcPct val="90000"/>
              </a:lnSpc>
              <a:spcBef>
                <a:spcPts val="335"/>
              </a:spcBef>
              <a:spcAft>
                <a:spcPts val="335"/>
              </a:spcAft>
              <a:buClr>
                <a:prstClr val="black"/>
              </a:buClr>
              <a:defRPr/>
            </a:pPr>
            <a:r>
              <a:rPr lang="en-US" altLang="en-US" sz="1867" kern="0" dirty="0" err="1">
                <a:solidFill>
                  <a:srgbClr val="FFFFFF"/>
                </a:solidFill>
                <a:effectLst>
                  <a:outerShdw blurRad="38100" dist="38100" dir="2700000" algn="tl">
                    <a:srgbClr val="000000">
                      <a:alpha val="43137"/>
                    </a:srgbClr>
                  </a:outerShdw>
                </a:effectLst>
                <a:latin typeface="Arial"/>
                <a:cs typeface="Arial"/>
              </a:rPr>
              <a:t>ofproto</a:t>
            </a:r>
            <a:endParaRPr lang="en-US" altLang="en-US" sz="1867" kern="0" dirty="0">
              <a:solidFill>
                <a:srgbClr val="FFFFFF"/>
              </a:solidFill>
              <a:effectLst>
                <a:outerShdw blurRad="38100" dist="38100" dir="2700000" algn="tl">
                  <a:srgbClr val="000000">
                    <a:alpha val="43137"/>
                  </a:srgbClr>
                </a:outerShdw>
              </a:effectLst>
              <a:latin typeface="Arial"/>
              <a:cs typeface="Arial"/>
            </a:endParaRPr>
          </a:p>
        </p:txBody>
      </p:sp>
      <p:sp>
        <p:nvSpPr>
          <p:cNvPr id="103" name="TextBox 49"/>
          <p:cNvSpPr txBox="1">
            <a:spLocks noChangeArrowheads="1"/>
          </p:cNvSpPr>
          <p:nvPr/>
        </p:nvSpPr>
        <p:spPr bwMode="auto">
          <a:xfrm>
            <a:off x="10481941" y="5728247"/>
            <a:ext cx="1673535" cy="574644"/>
          </a:xfrm>
          <a:prstGeom prst="rect">
            <a:avLst/>
          </a:prstGeom>
          <a:noFill/>
          <a:ln w="19050" cmpd="sng"/>
          <a:extLst/>
        </p:spPr>
        <p:style>
          <a:lnRef idx="3">
            <a:schemeClr val="lt1"/>
          </a:lnRef>
          <a:fillRef idx="1">
            <a:schemeClr val="accent1"/>
          </a:fillRef>
          <a:effectRef idx="1">
            <a:schemeClr val="accent1"/>
          </a:effectRef>
          <a:fontRef idx="minor">
            <a:schemeClr val="lt1"/>
          </a:fontRef>
        </p:style>
        <p:txBody>
          <a:bodyPr wrap="none"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Calibri" pitchFamily="34" charset="0"/>
                <a:ea typeface="+mn-ea"/>
                <a:cs typeface="+mn-cs"/>
              </a:defRPr>
            </a:lvl1pPr>
            <a:lvl2pPr marL="454025" indent="1588" algn="l" rtl="0" eaLnBrk="0" fontAlgn="base" hangingPunct="0">
              <a:spcBef>
                <a:spcPct val="0"/>
              </a:spcBef>
              <a:spcAft>
                <a:spcPct val="0"/>
              </a:spcAft>
              <a:defRPr kern="1200">
                <a:solidFill>
                  <a:schemeClr val="tx1"/>
                </a:solidFill>
                <a:latin typeface="Calibri" pitchFamily="34" charset="0"/>
                <a:ea typeface="+mn-ea"/>
                <a:cs typeface="+mn-cs"/>
              </a:defRPr>
            </a:lvl2pPr>
            <a:lvl3pPr marL="911225" indent="1588" algn="l" rtl="0" eaLnBrk="0" fontAlgn="base" hangingPunct="0">
              <a:spcBef>
                <a:spcPct val="0"/>
              </a:spcBef>
              <a:spcAft>
                <a:spcPct val="0"/>
              </a:spcAft>
              <a:defRPr kern="1200">
                <a:solidFill>
                  <a:schemeClr val="tx1"/>
                </a:solidFill>
                <a:latin typeface="Calibri" pitchFamily="34" charset="0"/>
                <a:ea typeface="+mn-ea"/>
                <a:cs typeface="+mn-cs"/>
              </a:defRPr>
            </a:lvl3pPr>
            <a:lvl4pPr marL="1368425" indent="1588" algn="l" rtl="0" eaLnBrk="0" fontAlgn="base" hangingPunct="0">
              <a:spcBef>
                <a:spcPct val="0"/>
              </a:spcBef>
              <a:spcAft>
                <a:spcPct val="0"/>
              </a:spcAft>
              <a:defRPr kern="1200">
                <a:solidFill>
                  <a:schemeClr val="tx1"/>
                </a:solidFill>
                <a:latin typeface="Calibri" pitchFamily="34" charset="0"/>
                <a:ea typeface="+mn-ea"/>
                <a:cs typeface="+mn-cs"/>
              </a:defRPr>
            </a:lvl4pPr>
            <a:lvl5pPr marL="1825625" indent="1588"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lgn="ctr"/>
            <a:r>
              <a:rPr lang="en-US" altLang="en-US" sz="1867" dirty="0">
                <a:solidFill>
                  <a:srgbClr val="061922"/>
                </a:solidFill>
                <a:latin typeface="Arial"/>
                <a:cs typeface="Arial"/>
              </a:rPr>
              <a:t>Compute Node</a:t>
            </a:r>
            <a:r>
              <a:rPr lang="en-US" altLang="en-US" sz="1867" dirty="0" smtClean="0">
                <a:solidFill>
                  <a:srgbClr val="061922"/>
                </a:solidFill>
                <a:latin typeface="Arial"/>
                <a:cs typeface="Arial"/>
              </a:rPr>
              <a:t>:</a:t>
            </a:r>
          </a:p>
          <a:p>
            <a:pPr algn="ctr"/>
            <a:r>
              <a:rPr lang="en-US" altLang="en-US" sz="1867" dirty="0" smtClean="0">
                <a:solidFill>
                  <a:srgbClr val="061922"/>
                </a:solidFill>
                <a:latin typeface="Arial"/>
                <a:cs typeface="Arial"/>
              </a:rPr>
              <a:t>Kernel space</a:t>
            </a:r>
            <a:endParaRPr lang="en-US" altLang="en-US" sz="1867" dirty="0">
              <a:solidFill>
                <a:srgbClr val="061922"/>
              </a:solidFill>
              <a:latin typeface="Arial"/>
              <a:cs typeface="Arial"/>
            </a:endParaRPr>
          </a:p>
        </p:txBody>
      </p:sp>
      <p:sp>
        <p:nvSpPr>
          <p:cNvPr id="128" name="Up-Down Arrow 127"/>
          <p:cNvSpPr/>
          <p:nvPr/>
        </p:nvSpPr>
        <p:spPr bwMode="auto">
          <a:xfrm>
            <a:off x="3172597" y="1382083"/>
            <a:ext cx="375417" cy="2054592"/>
          </a:xfrm>
          <a:prstGeom prst="upDownArrow">
            <a:avLst/>
          </a:pr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vert="horz" wrap="none" lIns="121920" tIns="60960" rIns="121920" bIns="60960" numCol="1" rtlCol="0" anchor="ctr" anchorCtr="0" compatLnSpc="1">
            <a:prstTxWarp prst="textNoShape">
              <a:avLst/>
            </a:prstTxWarp>
          </a:bodyPr>
          <a:lstStyle/>
          <a:p>
            <a:pPr algn="ctr" eaLnBrk="0" fontAlgn="base" hangingPunct="0">
              <a:spcBef>
                <a:spcPct val="0"/>
              </a:spcBef>
              <a:spcAft>
                <a:spcPct val="0"/>
              </a:spcAft>
            </a:pPr>
            <a:endParaRPr lang="en-US" sz="2667" b="1">
              <a:solidFill>
                <a:srgbClr val="FFFFFF"/>
              </a:solidFill>
              <a:latin typeface="Neo Sans Intel" pitchFamily="34" charset="0"/>
              <a:cs typeface="Arial" pitchFamily="34" charset="0"/>
            </a:endParaRPr>
          </a:p>
        </p:txBody>
      </p:sp>
      <p:sp>
        <p:nvSpPr>
          <p:cNvPr id="131" name="Up-Down Arrow 130"/>
          <p:cNvSpPr/>
          <p:nvPr/>
        </p:nvSpPr>
        <p:spPr bwMode="auto">
          <a:xfrm>
            <a:off x="1579234" y="1394064"/>
            <a:ext cx="281505" cy="610187"/>
          </a:xfrm>
          <a:prstGeom prst="upDownArrow">
            <a:avLst/>
          </a:pr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vert="horz" wrap="none" lIns="121920" tIns="60960" rIns="121920" bIns="60960" numCol="1" rtlCol="0" anchor="ctr" anchorCtr="0" compatLnSpc="1">
            <a:prstTxWarp prst="textNoShape">
              <a:avLst/>
            </a:prstTxWarp>
          </a:bodyPr>
          <a:lstStyle/>
          <a:p>
            <a:pPr algn="ctr" eaLnBrk="0" fontAlgn="base" hangingPunct="0">
              <a:spcBef>
                <a:spcPct val="0"/>
              </a:spcBef>
              <a:spcAft>
                <a:spcPct val="0"/>
              </a:spcAft>
            </a:pPr>
            <a:endParaRPr lang="en-US" sz="2667" b="1">
              <a:solidFill>
                <a:srgbClr val="FFFFFF"/>
              </a:solidFill>
              <a:latin typeface="Neo Sans Intel" pitchFamily="34" charset="0"/>
              <a:cs typeface="Arial" pitchFamily="34" charset="0"/>
            </a:endParaRPr>
          </a:p>
        </p:txBody>
      </p:sp>
      <p:sp>
        <p:nvSpPr>
          <p:cNvPr id="132" name="Up-Down Arrow 131"/>
          <p:cNvSpPr/>
          <p:nvPr/>
        </p:nvSpPr>
        <p:spPr bwMode="auto">
          <a:xfrm>
            <a:off x="1162728" y="2829355"/>
            <a:ext cx="281505" cy="610187"/>
          </a:xfrm>
          <a:prstGeom prst="upDownArrow">
            <a:avLst/>
          </a:pr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vert="horz" wrap="none" lIns="121920" tIns="60960" rIns="121920" bIns="60960" numCol="1" rtlCol="0" anchor="ctr" anchorCtr="0" compatLnSpc="1">
            <a:prstTxWarp prst="textNoShape">
              <a:avLst/>
            </a:prstTxWarp>
          </a:bodyPr>
          <a:lstStyle/>
          <a:p>
            <a:pPr algn="ctr" eaLnBrk="0" fontAlgn="base" hangingPunct="0">
              <a:spcBef>
                <a:spcPct val="0"/>
              </a:spcBef>
              <a:spcAft>
                <a:spcPct val="0"/>
              </a:spcAft>
            </a:pPr>
            <a:endParaRPr lang="en-US" sz="2667" b="1">
              <a:solidFill>
                <a:srgbClr val="FFFFFF"/>
              </a:solidFill>
              <a:latin typeface="Neo Sans Intel" pitchFamily="34" charset="0"/>
              <a:cs typeface="Arial" pitchFamily="34" charset="0"/>
            </a:endParaRPr>
          </a:p>
        </p:txBody>
      </p:sp>
      <p:sp>
        <p:nvSpPr>
          <p:cNvPr id="50" name="Left-Right Arrow 49"/>
          <p:cNvSpPr/>
          <p:nvPr/>
        </p:nvSpPr>
        <p:spPr bwMode="auto">
          <a:xfrm rot="16200000">
            <a:off x="2814758" y="2219069"/>
            <a:ext cx="2037201" cy="345876"/>
          </a:xfrm>
          <a:prstGeom prst="leftRightArrow">
            <a:avLst/>
          </a:prstGeom>
          <a:ln>
            <a:headEnd type="none" w="sm" len="sm"/>
            <a:tailEnd type="none" w="sm" len="sm"/>
          </a:ln>
        </p:spPr>
        <p:style>
          <a:lnRef idx="2">
            <a:schemeClr val="accent5">
              <a:shade val="50000"/>
            </a:schemeClr>
          </a:lnRef>
          <a:fillRef idx="1">
            <a:schemeClr val="accent5"/>
          </a:fillRef>
          <a:effectRef idx="0">
            <a:schemeClr val="accent5"/>
          </a:effectRef>
          <a:fontRef idx="minor">
            <a:schemeClr val="lt1"/>
          </a:fontRef>
        </p:style>
        <p:txBody>
          <a:bodyPr vert="horz" wrap="none" lIns="121920" tIns="60960" rIns="121920" bIns="60960" numCol="1" rtlCol="0" anchor="ctr" anchorCtr="0" compatLnSpc="1">
            <a:prstTxWarp prst="textNoShape">
              <a:avLst/>
            </a:prstTxWarp>
          </a:bodyPr>
          <a:lstStyle/>
          <a:p>
            <a:pPr algn="ctr" eaLnBrk="0" fontAlgn="base" hangingPunct="0">
              <a:spcBef>
                <a:spcPct val="0"/>
              </a:spcBef>
              <a:spcAft>
                <a:spcPct val="0"/>
              </a:spcAft>
            </a:pPr>
            <a:endParaRPr lang="en-US" sz="2667" b="1">
              <a:solidFill>
                <a:srgbClr val="FFFFFF"/>
              </a:solidFill>
              <a:latin typeface="Neo Sans Intel" pitchFamily="34" charset="0"/>
              <a:cs typeface="Arial" pitchFamily="34" charset="0"/>
            </a:endParaRPr>
          </a:p>
        </p:txBody>
      </p:sp>
      <p:sp>
        <p:nvSpPr>
          <p:cNvPr id="51" name="Left-Right Arrow 50"/>
          <p:cNvSpPr/>
          <p:nvPr/>
        </p:nvSpPr>
        <p:spPr bwMode="auto">
          <a:xfrm>
            <a:off x="5134281" y="992049"/>
            <a:ext cx="1266302" cy="168648"/>
          </a:xfrm>
          <a:prstGeom prst="leftRightArrow">
            <a:avLst/>
          </a:prstGeom>
          <a:ln>
            <a:headEnd type="none" w="sm" len="sm"/>
            <a:tailEnd type="none" w="sm" len="sm"/>
          </a:ln>
        </p:spPr>
        <p:style>
          <a:lnRef idx="2">
            <a:schemeClr val="accent5">
              <a:shade val="50000"/>
            </a:schemeClr>
          </a:lnRef>
          <a:fillRef idx="1">
            <a:schemeClr val="accent5"/>
          </a:fillRef>
          <a:effectRef idx="0">
            <a:schemeClr val="accent5"/>
          </a:effectRef>
          <a:fontRef idx="minor">
            <a:schemeClr val="lt1"/>
          </a:fontRef>
        </p:style>
        <p:txBody>
          <a:bodyPr vert="horz" wrap="none" lIns="121920" tIns="60960" rIns="121920" bIns="6096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FFFFFF"/>
              </a:solidFill>
              <a:latin typeface="Neo Sans Intel" pitchFamily="34" charset="0"/>
              <a:cs typeface="Arial" pitchFamily="34" charset="0"/>
            </a:endParaRPr>
          </a:p>
        </p:txBody>
      </p:sp>
      <p:sp>
        <p:nvSpPr>
          <p:cNvPr id="52" name="Left-Right Arrow 51"/>
          <p:cNvSpPr/>
          <p:nvPr/>
        </p:nvSpPr>
        <p:spPr bwMode="auto">
          <a:xfrm>
            <a:off x="5148099" y="1418850"/>
            <a:ext cx="1253786" cy="163332"/>
          </a:xfrm>
          <a:prstGeom prst="leftRightArrow">
            <a:avLst/>
          </a:pr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vert="horz" wrap="none" lIns="121920" tIns="60960" rIns="121920" bIns="6096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FFFFFF"/>
              </a:solidFill>
              <a:latin typeface="Neo Sans Intel" pitchFamily="34" charset="0"/>
              <a:cs typeface="Arial" pitchFamily="34" charset="0"/>
            </a:endParaRPr>
          </a:p>
        </p:txBody>
      </p:sp>
      <p:sp>
        <p:nvSpPr>
          <p:cNvPr id="53" name="TextBox 49"/>
          <p:cNvSpPr txBox="1">
            <a:spLocks noChangeArrowheads="1"/>
          </p:cNvSpPr>
          <p:nvPr/>
        </p:nvSpPr>
        <p:spPr bwMode="auto">
          <a:xfrm>
            <a:off x="6574387" y="963367"/>
            <a:ext cx="1610546" cy="215444"/>
          </a:xfrm>
          <a:prstGeom prst="rect">
            <a:avLst/>
          </a:prstGeom>
          <a:noFill/>
          <a:ln w="19050" cmpd="sng"/>
          <a:extLst/>
        </p:spPr>
        <p:style>
          <a:lnRef idx="3">
            <a:schemeClr val="lt1"/>
          </a:lnRef>
          <a:fillRef idx="1">
            <a:schemeClr val="accent1"/>
          </a:fillRef>
          <a:effectRef idx="1">
            <a:schemeClr val="accent1"/>
          </a:effectRef>
          <a:fontRef idx="minor">
            <a:schemeClr val="lt1"/>
          </a:fontRef>
        </p:style>
        <p:txBody>
          <a:bodyPr wrap="square"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Calibri" pitchFamily="34" charset="0"/>
                <a:ea typeface="+mn-ea"/>
                <a:cs typeface="+mn-cs"/>
              </a:defRPr>
            </a:lvl1pPr>
            <a:lvl2pPr marL="454025" indent="1588" algn="l" rtl="0" eaLnBrk="0" fontAlgn="base" hangingPunct="0">
              <a:spcBef>
                <a:spcPct val="0"/>
              </a:spcBef>
              <a:spcAft>
                <a:spcPct val="0"/>
              </a:spcAft>
              <a:defRPr kern="1200">
                <a:solidFill>
                  <a:schemeClr val="tx1"/>
                </a:solidFill>
                <a:latin typeface="Calibri" pitchFamily="34" charset="0"/>
                <a:ea typeface="+mn-ea"/>
                <a:cs typeface="+mn-cs"/>
              </a:defRPr>
            </a:lvl2pPr>
            <a:lvl3pPr marL="911225" indent="1588" algn="l" rtl="0" eaLnBrk="0" fontAlgn="base" hangingPunct="0">
              <a:spcBef>
                <a:spcPct val="0"/>
              </a:spcBef>
              <a:spcAft>
                <a:spcPct val="0"/>
              </a:spcAft>
              <a:defRPr kern="1200">
                <a:solidFill>
                  <a:schemeClr val="tx1"/>
                </a:solidFill>
                <a:latin typeface="Calibri" pitchFamily="34" charset="0"/>
                <a:ea typeface="+mn-ea"/>
                <a:cs typeface="+mn-cs"/>
              </a:defRPr>
            </a:lvl3pPr>
            <a:lvl4pPr marL="1368425" indent="1588" algn="l" rtl="0" eaLnBrk="0" fontAlgn="base" hangingPunct="0">
              <a:spcBef>
                <a:spcPct val="0"/>
              </a:spcBef>
              <a:spcAft>
                <a:spcPct val="0"/>
              </a:spcAft>
              <a:defRPr kern="1200">
                <a:solidFill>
                  <a:schemeClr val="tx1"/>
                </a:solidFill>
                <a:latin typeface="Calibri" pitchFamily="34" charset="0"/>
                <a:ea typeface="+mn-ea"/>
                <a:cs typeface="+mn-cs"/>
              </a:defRPr>
            </a:lvl4pPr>
            <a:lvl5pPr marL="1825625" indent="1588"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r>
              <a:rPr lang="en-US" altLang="en-US" sz="1400" dirty="0">
                <a:solidFill>
                  <a:srgbClr val="061922"/>
                </a:solidFill>
                <a:latin typeface="Arial"/>
                <a:cs typeface="Arial"/>
              </a:rPr>
              <a:t>Data Path</a:t>
            </a:r>
          </a:p>
        </p:txBody>
      </p:sp>
      <p:sp>
        <p:nvSpPr>
          <p:cNvPr id="54" name="TextBox 49"/>
          <p:cNvSpPr txBox="1">
            <a:spLocks noChangeArrowheads="1"/>
          </p:cNvSpPr>
          <p:nvPr/>
        </p:nvSpPr>
        <p:spPr bwMode="auto">
          <a:xfrm>
            <a:off x="6574386" y="1413972"/>
            <a:ext cx="1610546" cy="215444"/>
          </a:xfrm>
          <a:prstGeom prst="rect">
            <a:avLst/>
          </a:prstGeom>
          <a:noFill/>
          <a:ln w="19050" cmpd="sng"/>
          <a:extLst/>
        </p:spPr>
        <p:style>
          <a:lnRef idx="3">
            <a:schemeClr val="lt1"/>
          </a:lnRef>
          <a:fillRef idx="1">
            <a:schemeClr val="accent1"/>
          </a:fillRef>
          <a:effectRef idx="1">
            <a:schemeClr val="accent1"/>
          </a:effectRef>
          <a:fontRef idx="minor">
            <a:schemeClr val="lt1"/>
          </a:fontRef>
        </p:style>
        <p:txBody>
          <a:bodyPr wrap="square"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Calibri" pitchFamily="34" charset="0"/>
                <a:ea typeface="+mn-ea"/>
                <a:cs typeface="+mn-cs"/>
              </a:defRPr>
            </a:lvl1pPr>
            <a:lvl2pPr marL="454025" indent="1588" algn="l" rtl="0" eaLnBrk="0" fontAlgn="base" hangingPunct="0">
              <a:spcBef>
                <a:spcPct val="0"/>
              </a:spcBef>
              <a:spcAft>
                <a:spcPct val="0"/>
              </a:spcAft>
              <a:defRPr kern="1200">
                <a:solidFill>
                  <a:schemeClr val="tx1"/>
                </a:solidFill>
                <a:latin typeface="Calibri" pitchFamily="34" charset="0"/>
                <a:ea typeface="+mn-ea"/>
                <a:cs typeface="+mn-cs"/>
              </a:defRPr>
            </a:lvl2pPr>
            <a:lvl3pPr marL="911225" indent="1588" algn="l" rtl="0" eaLnBrk="0" fontAlgn="base" hangingPunct="0">
              <a:spcBef>
                <a:spcPct val="0"/>
              </a:spcBef>
              <a:spcAft>
                <a:spcPct val="0"/>
              </a:spcAft>
              <a:defRPr kern="1200">
                <a:solidFill>
                  <a:schemeClr val="tx1"/>
                </a:solidFill>
                <a:latin typeface="Calibri" pitchFamily="34" charset="0"/>
                <a:ea typeface="+mn-ea"/>
                <a:cs typeface="+mn-cs"/>
              </a:defRPr>
            </a:lvl3pPr>
            <a:lvl4pPr marL="1368425" indent="1588" algn="l" rtl="0" eaLnBrk="0" fontAlgn="base" hangingPunct="0">
              <a:spcBef>
                <a:spcPct val="0"/>
              </a:spcBef>
              <a:spcAft>
                <a:spcPct val="0"/>
              </a:spcAft>
              <a:defRPr kern="1200">
                <a:solidFill>
                  <a:schemeClr val="tx1"/>
                </a:solidFill>
                <a:latin typeface="Calibri" pitchFamily="34" charset="0"/>
                <a:ea typeface="+mn-ea"/>
                <a:cs typeface="+mn-cs"/>
              </a:defRPr>
            </a:lvl4pPr>
            <a:lvl5pPr marL="1825625" indent="1588"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r>
              <a:rPr lang="en-US" altLang="en-US" sz="1400" dirty="0">
                <a:solidFill>
                  <a:srgbClr val="061922"/>
                </a:solidFill>
                <a:latin typeface="Arial"/>
                <a:cs typeface="Arial"/>
              </a:rPr>
              <a:t>Control Path</a:t>
            </a:r>
          </a:p>
        </p:txBody>
      </p:sp>
      <p:grpSp>
        <p:nvGrpSpPr>
          <p:cNvPr id="2" name="Group 1"/>
          <p:cNvGrpSpPr/>
          <p:nvPr/>
        </p:nvGrpSpPr>
        <p:grpSpPr>
          <a:xfrm>
            <a:off x="4748107" y="1627405"/>
            <a:ext cx="7294054" cy="4862581"/>
            <a:chOff x="4748107" y="1627405"/>
            <a:chExt cx="7294054" cy="4862581"/>
          </a:xfrm>
        </p:grpSpPr>
        <p:pic>
          <p:nvPicPr>
            <p:cNvPr id="38" name="Picture 37"/>
            <p:cNvPicPr>
              <a:picLocks noChangeAspect="1"/>
            </p:cNvPicPr>
            <p:nvPr/>
          </p:nvPicPr>
          <p:blipFill>
            <a:blip r:embed="rId5"/>
            <a:stretch>
              <a:fillRect/>
            </a:stretch>
          </p:blipFill>
          <p:spPr>
            <a:xfrm>
              <a:off x="8192887" y="5867159"/>
              <a:ext cx="1049167" cy="622827"/>
            </a:xfrm>
            <a:prstGeom prst="rect">
              <a:avLst/>
            </a:prstGeom>
          </p:spPr>
        </p:pic>
        <p:pic>
          <p:nvPicPr>
            <p:cNvPr id="92" name="Picture 91"/>
            <p:cNvPicPr>
              <a:picLocks noChangeAspect="1"/>
            </p:cNvPicPr>
            <p:nvPr/>
          </p:nvPicPr>
          <p:blipFill>
            <a:blip r:embed="rId4">
              <a:duotone>
                <a:schemeClr val="bg2">
                  <a:shade val="45000"/>
                  <a:satMod val="135000"/>
                </a:schemeClr>
                <a:prstClr val="white"/>
              </a:duotone>
            </a:blip>
            <a:stretch>
              <a:fillRect/>
            </a:stretch>
          </p:blipFill>
          <p:spPr>
            <a:xfrm>
              <a:off x="10023352" y="1627405"/>
              <a:ext cx="1073752" cy="1288889"/>
            </a:xfrm>
            <a:prstGeom prst="rect">
              <a:avLst/>
            </a:prstGeom>
            <a:ln>
              <a:noFill/>
            </a:ln>
            <a:effectLst>
              <a:outerShdw blurRad="190500" algn="tl" rotWithShape="0">
                <a:srgbClr val="000000">
                  <a:alpha val="70000"/>
                </a:srgbClr>
              </a:outerShdw>
            </a:effectLst>
          </p:spPr>
        </p:pic>
        <p:graphicFrame>
          <p:nvGraphicFramePr>
            <p:cNvPr id="117" name="Diagram 116"/>
            <p:cNvGraphicFramePr/>
            <p:nvPr>
              <p:extLst>
                <p:ext uri="{D42A27DB-BD31-4B8C-83A1-F6EECF244321}">
                  <p14:modId xmlns:p14="http://schemas.microsoft.com/office/powerpoint/2010/main" val="279705361"/>
                </p:ext>
              </p:extLst>
            </p:nvPr>
          </p:nvGraphicFramePr>
          <p:xfrm>
            <a:off x="10648728" y="1744384"/>
            <a:ext cx="1393433" cy="89259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62" name="Rounded Rectangle 70"/>
            <p:cNvSpPr>
              <a:spLocks noChangeArrowheads="1"/>
            </p:cNvSpPr>
            <p:nvPr/>
          </p:nvSpPr>
          <p:spPr bwMode="auto">
            <a:xfrm>
              <a:off x="4748107" y="2967077"/>
              <a:ext cx="5162374" cy="2627588"/>
            </a:xfrm>
            <a:prstGeom prst="roundRect">
              <a:avLst>
                <a:gd name="adj" fmla="val 3617"/>
              </a:avLst>
            </a:prstGeom>
            <a:solidFill>
              <a:schemeClr val="accent2"/>
            </a:solidFill>
            <a:ln w="19050" cmpd="sng"/>
          </p:spPr>
          <p:style>
            <a:lnRef idx="3">
              <a:schemeClr val="lt1"/>
            </a:lnRef>
            <a:fillRef idx="1">
              <a:schemeClr val="accent1"/>
            </a:fillRef>
            <a:effectRef idx="1">
              <a:schemeClr val="accent1"/>
            </a:effectRef>
            <a:fontRef idx="minor">
              <a:schemeClr val="lt1"/>
            </a:fontRef>
          </p:style>
          <p:txBody>
            <a:bodyPr vert="vert270" lIns="66485" tIns="0" rIns="66485" bIns="0" spcCol="1512" anchor="t" anchorCtr="1"/>
            <a:lstStyle/>
            <a:p>
              <a:pPr defTabSz="775646" fontAlgn="base">
                <a:lnSpc>
                  <a:spcPct val="90000"/>
                </a:lnSpc>
                <a:spcBef>
                  <a:spcPts val="335"/>
                </a:spcBef>
                <a:spcAft>
                  <a:spcPts val="335"/>
                </a:spcAft>
                <a:buClr>
                  <a:prstClr val="black"/>
                </a:buClr>
                <a:defRPr/>
              </a:pPr>
              <a:r>
                <a:rPr lang="en-US" altLang="en-US" sz="1600" kern="0" dirty="0">
                  <a:solidFill>
                    <a:srgbClr val="FFFFFF"/>
                  </a:solidFill>
                  <a:latin typeface="Arial"/>
                  <a:cs typeface="Arial"/>
                </a:rPr>
                <a:t>netdev</a:t>
              </a:r>
            </a:p>
          </p:txBody>
        </p:sp>
        <p:sp>
          <p:nvSpPr>
            <p:cNvPr id="44" name="Rounded Rectangle 37"/>
            <p:cNvSpPr>
              <a:spLocks noChangeArrowheads="1"/>
            </p:cNvSpPr>
            <p:nvPr/>
          </p:nvSpPr>
          <p:spPr bwMode="auto">
            <a:xfrm>
              <a:off x="8262981" y="3044972"/>
              <a:ext cx="1505891" cy="2463408"/>
            </a:xfrm>
            <a:prstGeom prst="roundRect">
              <a:avLst>
                <a:gd name="adj" fmla="val 5502"/>
              </a:avLst>
            </a:prstGeom>
            <a:solidFill>
              <a:schemeClr val="accent3">
                <a:lumMod val="20000"/>
                <a:lumOff val="80000"/>
              </a:schemeClr>
            </a:solidFill>
            <a:ln w="19050" cmpd="sng"/>
          </p:spPr>
          <p:style>
            <a:lnRef idx="3">
              <a:schemeClr val="lt1"/>
            </a:lnRef>
            <a:fillRef idx="1">
              <a:schemeClr val="accent1"/>
            </a:fillRef>
            <a:effectRef idx="1">
              <a:schemeClr val="accent1"/>
            </a:effectRef>
            <a:fontRef idx="minor">
              <a:schemeClr val="lt1"/>
            </a:fontRef>
          </p:style>
          <p:txBody>
            <a:bodyPr vert="horz" lIns="49885" tIns="53336" rIns="49885" bIns="49885" spcCol="1135" anchor="t"/>
            <a:lstStyle/>
            <a:p>
              <a:pPr algn="ctr" defTabSz="581767" fontAlgn="base">
                <a:lnSpc>
                  <a:spcPct val="90000"/>
                </a:lnSpc>
                <a:spcBef>
                  <a:spcPts val="251"/>
                </a:spcBef>
                <a:spcAft>
                  <a:spcPts val="251"/>
                </a:spcAft>
                <a:buClr>
                  <a:prstClr val="black"/>
                </a:buClr>
                <a:defRPr/>
              </a:pPr>
              <a:r>
                <a:rPr lang="en-US" altLang="en-US" sz="1600" kern="0" dirty="0" err="1" smtClean="0">
                  <a:solidFill>
                    <a:srgbClr val="061922"/>
                  </a:solidFill>
                  <a:latin typeface="Arial"/>
                  <a:cs typeface="Arial"/>
                </a:rPr>
                <a:t>netdev_dpdk</a:t>
              </a:r>
              <a:endParaRPr lang="en-US" altLang="en-US" sz="1600" kern="0" dirty="0">
                <a:solidFill>
                  <a:srgbClr val="061922"/>
                </a:solidFill>
                <a:latin typeface="Arial"/>
                <a:cs typeface="Arial"/>
              </a:endParaRPr>
            </a:p>
          </p:txBody>
        </p:sp>
        <p:sp>
          <p:nvSpPr>
            <p:cNvPr id="93" name="Rounded Rectangle 18"/>
            <p:cNvSpPr>
              <a:spLocks noChangeArrowheads="1"/>
            </p:cNvSpPr>
            <p:nvPr/>
          </p:nvSpPr>
          <p:spPr bwMode="auto">
            <a:xfrm>
              <a:off x="8319887" y="3492379"/>
              <a:ext cx="1376815" cy="765540"/>
            </a:xfrm>
            <a:prstGeom prst="roundRect">
              <a:avLst>
                <a:gd name="adj" fmla="val 16667"/>
              </a:avLst>
            </a:prstGeom>
            <a:solidFill>
              <a:schemeClr val="accent3">
                <a:lumMod val="20000"/>
                <a:lumOff val="80000"/>
              </a:schemeClr>
            </a:solidFill>
            <a:ln w="19050" cmpd="sng"/>
          </p:spPr>
          <p:style>
            <a:lnRef idx="3">
              <a:schemeClr val="lt1"/>
            </a:lnRef>
            <a:fillRef idx="1">
              <a:schemeClr val="accent1"/>
            </a:fillRef>
            <a:effectRef idx="1">
              <a:schemeClr val="accent1"/>
            </a:effectRef>
            <a:fontRef idx="minor">
              <a:schemeClr val="lt1"/>
            </a:fontRef>
          </p:style>
          <p:txBody>
            <a:bodyPr lIns="49885" tIns="53336" rIns="49885" bIns="49885" spcCol="1135" anchor="ctr" anchorCtr="1"/>
            <a:lstStyle/>
            <a:p>
              <a:pPr algn="ctr" defTabSz="581767" fontAlgn="base">
                <a:lnSpc>
                  <a:spcPct val="90000"/>
                </a:lnSpc>
                <a:spcBef>
                  <a:spcPts val="251"/>
                </a:spcBef>
                <a:spcAft>
                  <a:spcPts val="251"/>
                </a:spcAft>
                <a:buClr>
                  <a:prstClr val="black"/>
                </a:buClr>
                <a:defRPr/>
              </a:pPr>
              <a:r>
                <a:rPr lang="en-US" altLang="en-US" sz="1600" kern="0" dirty="0" smtClean="0">
                  <a:solidFill>
                    <a:srgbClr val="061922"/>
                  </a:solidFill>
                  <a:latin typeface="Arial"/>
                  <a:cs typeface="Arial"/>
                </a:rPr>
                <a:t>DPDK </a:t>
              </a:r>
              <a:r>
                <a:rPr lang="en-US" altLang="en-US" sz="1600" kern="0" dirty="0" err="1" smtClean="0">
                  <a:solidFill>
                    <a:srgbClr val="061922"/>
                  </a:solidFill>
                  <a:latin typeface="Arial"/>
                  <a:cs typeface="Arial"/>
                </a:rPr>
                <a:t>librte_vhost</a:t>
              </a:r>
              <a:endParaRPr lang="en-US" altLang="en-US" sz="1600" kern="0" dirty="0">
                <a:solidFill>
                  <a:srgbClr val="061922"/>
                </a:solidFill>
                <a:latin typeface="Arial"/>
                <a:cs typeface="Arial"/>
              </a:endParaRPr>
            </a:p>
          </p:txBody>
        </p:sp>
        <p:sp>
          <p:nvSpPr>
            <p:cNvPr id="94" name="Rounded Rectangle 18"/>
            <p:cNvSpPr>
              <a:spLocks noChangeArrowheads="1"/>
            </p:cNvSpPr>
            <p:nvPr/>
          </p:nvSpPr>
          <p:spPr bwMode="auto">
            <a:xfrm>
              <a:off x="8345777" y="4476584"/>
              <a:ext cx="1350926" cy="974740"/>
            </a:xfrm>
            <a:prstGeom prst="roundRect">
              <a:avLst>
                <a:gd name="adj" fmla="val 16667"/>
              </a:avLst>
            </a:prstGeom>
            <a:solidFill>
              <a:schemeClr val="accent3">
                <a:lumMod val="20000"/>
                <a:lumOff val="80000"/>
              </a:schemeClr>
            </a:solidFill>
            <a:ln w="19050" cmpd="sng"/>
          </p:spPr>
          <p:style>
            <a:lnRef idx="3">
              <a:schemeClr val="lt1"/>
            </a:lnRef>
            <a:fillRef idx="1">
              <a:schemeClr val="accent1"/>
            </a:fillRef>
            <a:effectRef idx="1">
              <a:schemeClr val="accent1"/>
            </a:effectRef>
            <a:fontRef idx="minor">
              <a:schemeClr val="lt1"/>
            </a:fontRef>
          </p:style>
          <p:txBody>
            <a:bodyPr lIns="49885" tIns="53336" rIns="49885" bIns="49885" spcCol="1135" anchor="ctr" anchorCtr="1"/>
            <a:lstStyle/>
            <a:p>
              <a:pPr algn="ctr" defTabSz="581767" fontAlgn="base">
                <a:lnSpc>
                  <a:spcPct val="90000"/>
                </a:lnSpc>
                <a:spcBef>
                  <a:spcPts val="251"/>
                </a:spcBef>
                <a:spcAft>
                  <a:spcPts val="251"/>
                </a:spcAft>
                <a:buClr>
                  <a:prstClr val="black"/>
                </a:buClr>
                <a:defRPr/>
              </a:pPr>
              <a:r>
                <a:rPr lang="en-US" altLang="en-US" sz="1600" kern="0" dirty="0" smtClean="0">
                  <a:solidFill>
                    <a:srgbClr val="061922"/>
                  </a:solidFill>
                  <a:latin typeface="Arial"/>
                  <a:cs typeface="Arial"/>
                </a:rPr>
                <a:t>DPDK PMD</a:t>
              </a:r>
            </a:p>
            <a:p>
              <a:pPr algn="ctr" defTabSz="581767" fontAlgn="base">
                <a:lnSpc>
                  <a:spcPct val="90000"/>
                </a:lnSpc>
                <a:spcBef>
                  <a:spcPts val="251"/>
                </a:spcBef>
                <a:spcAft>
                  <a:spcPts val="251"/>
                </a:spcAft>
                <a:buClr>
                  <a:prstClr val="black"/>
                </a:buClr>
                <a:defRPr/>
              </a:pPr>
              <a:r>
                <a:rPr lang="en-US" altLang="en-US" sz="1600" kern="0" dirty="0" err="1" smtClean="0">
                  <a:solidFill>
                    <a:srgbClr val="061922"/>
                  </a:solidFill>
                  <a:latin typeface="Arial"/>
                  <a:cs typeface="Arial"/>
                </a:rPr>
                <a:t>librte_eth</a:t>
              </a:r>
              <a:endParaRPr lang="en-US" altLang="en-US" sz="1600" kern="0" dirty="0">
                <a:solidFill>
                  <a:srgbClr val="061922"/>
                </a:solidFill>
                <a:latin typeface="Arial"/>
                <a:cs typeface="Arial"/>
              </a:endParaRPr>
            </a:p>
          </p:txBody>
        </p:sp>
        <p:sp>
          <p:nvSpPr>
            <p:cNvPr id="121" name="Up-Down Arrow 120"/>
            <p:cNvSpPr/>
            <p:nvPr/>
          </p:nvSpPr>
          <p:spPr bwMode="auto">
            <a:xfrm>
              <a:off x="8565073" y="5428677"/>
              <a:ext cx="281505" cy="610187"/>
            </a:xfrm>
            <a:prstGeom prst="upDownArrow">
              <a:avLst/>
            </a:prstGeom>
            <a:ln>
              <a:headEnd type="none" w="sm" len="sm"/>
              <a:tailEnd type="none" w="sm" len="sm"/>
            </a:ln>
          </p:spPr>
          <p:style>
            <a:lnRef idx="2">
              <a:schemeClr val="accent5">
                <a:shade val="50000"/>
              </a:schemeClr>
            </a:lnRef>
            <a:fillRef idx="1">
              <a:schemeClr val="accent5"/>
            </a:fillRef>
            <a:effectRef idx="0">
              <a:schemeClr val="accent5"/>
            </a:effectRef>
            <a:fontRef idx="minor">
              <a:schemeClr val="lt1"/>
            </a:fontRef>
          </p:style>
          <p:txBody>
            <a:bodyPr vert="horz" wrap="none" lIns="121920" tIns="60960" rIns="121920" bIns="60960" numCol="1" rtlCol="0" anchor="ctr" anchorCtr="0" compatLnSpc="1">
              <a:prstTxWarp prst="textNoShape">
                <a:avLst/>
              </a:prstTxWarp>
            </a:bodyPr>
            <a:lstStyle/>
            <a:p>
              <a:pPr algn="ctr" eaLnBrk="0" fontAlgn="base" hangingPunct="0">
                <a:spcBef>
                  <a:spcPct val="0"/>
                </a:spcBef>
                <a:spcAft>
                  <a:spcPct val="0"/>
                </a:spcAft>
              </a:pPr>
              <a:endParaRPr lang="en-US" sz="1600" b="1">
                <a:solidFill>
                  <a:srgbClr val="FFFFFF"/>
                </a:solidFill>
                <a:latin typeface="Neo Sans Intel" pitchFamily="34" charset="0"/>
                <a:cs typeface="Arial" pitchFamily="34" charset="0"/>
              </a:endParaRPr>
            </a:p>
          </p:txBody>
        </p:sp>
      </p:grpSp>
      <p:pic>
        <p:nvPicPr>
          <p:cNvPr id="42" name="Picture 41"/>
          <p:cNvPicPr>
            <a:picLocks noChangeAspect="1"/>
          </p:cNvPicPr>
          <p:nvPr/>
        </p:nvPicPr>
        <p:blipFill>
          <a:blip r:embed="rId4">
            <a:duotone>
              <a:schemeClr val="bg2">
                <a:shade val="45000"/>
                <a:satMod val="135000"/>
              </a:schemeClr>
              <a:prstClr val="white"/>
            </a:duotone>
          </a:blip>
          <a:stretch>
            <a:fillRect/>
          </a:stretch>
        </p:blipFill>
        <p:spPr>
          <a:xfrm>
            <a:off x="10048752" y="3049805"/>
            <a:ext cx="1073752" cy="1288889"/>
          </a:xfrm>
          <a:prstGeom prst="rect">
            <a:avLst/>
          </a:prstGeom>
          <a:ln>
            <a:noFill/>
          </a:ln>
          <a:effectLst>
            <a:outerShdw blurRad="190500" algn="tl" rotWithShape="0">
              <a:srgbClr val="000000">
                <a:alpha val="70000"/>
              </a:srgbClr>
            </a:outerShdw>
          </a:effectLst>
        </p:spPr>
      </p:pic>
      <p:graphicFrame>
        <p:nvGraphicFramePr>
          <p:cNvPr id="43" name="Diagram 42"/>
          <p:cNvGraphicFramePr/>
          <p:nvPr>
            <p:extLst>
              <p:ext uri="{D42A27DB-BD31-4B8C-83A1-F6EECF244321}">
                <p14:modId xmlns:p14="http://schemas.microsoft.com/office/powerpoint/2010/main" val="2326982589"/>
              </p:ext>
            </p:extLst>
          </p:nvPr>
        </p:nvGraphicFramePr>
        <p:xfrm>
          <a:off x="10674128" y="3166785"/>
          <a:ext cx="1393433" cy="89966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39" name="Rounded Rectangle 16"/>
          <p:cNvSpPr>
            <a:spLocks noChangeArrowheads="1"/>
          </p:cNvSpPr>
          <p:nvPr/>
        </p:nvSpPr>
        <p:spPr bwMode="auto">
          <a:xfrm>
            <a:off x="236350" y="4138137"/>
            <a:ext cx="1927222" cy="1323996"/>
          </a:xfrm>
          <a:prstGeom prst="roundRect">
            <a:avLst>
              <a:gd name="adj" fmla="val 7125"/>
            </a:avLst>
          </a:prstGeom>
          <a:noFill/>
          <a:ln w="19050" cmpd="sng"/>
        </p:spPr>
        <p:style>
          <a:lnRef idx="3">
            <a:schemeClr val="lt1"/>
          </a:lnRef>
          <a:fillRef idx="1">
            <a:schemeClr val="accent1"/>
          </a:fillRef>
          <a:effectRef idx="1">
            <a:schemeClr val="accent1"/>
          </a:effectRef>
          <a:fontRef idx="minor">
            <a:schemeClr val="lt1"/>
          </a:fontRef>
        </p:style>
        <p:txBody>
          <a:bodyPr lIns="66485" tIns="0" rIns="66485" bIns="0" spcCol="1512" anchor="ctr" anchorCtr="1"/>
          <a:lstStyle/>
          <a:p>
            <a:pPr algn="ctr" defTabSz="775646" fontAlgn="base">
              <a:lnSpc>
                <a:spcPct val="90000"/>
              </a:lnSpc>
              <a:spcBef>
                <a:spcPts val="335"/>
              </a:spcBef>
              <a:spcAft>
                <a:spcPts val="335"/>
              </a:spcAft>
              <a:buClr>
                <a:prstClr val="black"/>
              </a:buClr>
              <a:defRPr/>
            </a:pPr>
            <a:r>
              <a:rPr lang="en-US" altLang="en-US" kern="0" dirty="0" err="1" smtClean="0">
                <a:solidFill>
                  <a:srgbClr val="FFFFFF"/>
                </a:solidFill>
                <a:effectLst>
                  <a:outerShdw blurRad="38100" dist="38100" dir="2700000" algn="tl">
                    <a:srgbClr val="000000">
                      <a:alpha val="43137"/>
                    </a:srgbClr>
                  </a:outerShdw>
                </a:effectLst>
                <a:latin typeface="Arial"/>
                <a:cs typeface="Arial"/>
              </a:rPr>
              <a:t>dpif-netlink</a:t>
            </a:r>
            <a:endParaRPr lang="en-US" altLang="en-US" kern="0" dirty="0" smtClean="0">
              <a:solidFill>
                <a:srgbClr val="FFFFFF"/>
              </a:solidFill>
              <a:effectLst>
                <a:outerShdw blurRad="38100" dist="38100" dir="2700000" algn="tl">
                  <a:srgbClr val="000000">
                    <a:alpha val="43137"/>
                  </a:srgbClr>
                </a:outerShdw>
              </a:effectLst>
              <a:latin typeface="Arial"/>
              <a:cs typeface="Arial"/>
            </a:endParaRPr>
          </a:p>
          <a:p>
            <a:pPr algn="ctr" defTabSz="775646" fontAlgn="base">
              <a:lnSpc>
                <a:spcPct val="90000"/>
              </a:lnSpc>
              <a:spcBef>
                <a:spcPts val="335"/>
              </a:spcBef>
              <a:spcAft>
                <a:spcPts val="335"/>
              </a:spcAft>
              <a:buClr>
                <a:prstClr val="black"/>
              </a:buClr>
              <a:defRPr/>
            </a:pPr>
            <a:r>
              <a:rPr lang="en-US" altLang="en-US" kern="0" dirty="0" smtClean="0">
                <a:solidFill>
                  <a:srgbClr val="FFFFFF"/>
                </a:solidFill>
                <a:effectLst>
                  <a:outerShdw blurRad="38100" dist="38100" dir="2700000" algn="tl">
                    <a:srgbClr val="000000">
                      <a:alpha val="43137"/>
                    </a:srgbClr>
                  </a:outerShdw>
                </a:effectLst>
                <a:latin typeface="Arial"/>
                <a:cs typeface="Arial"/>
              </a:rPr>
              <a:t>(Kernel Space Forwarding – Control only)</a:t>
            </a:r>
            <a:endParaRPr lang="en-US" altLang="en-US" kern="0" dirty="0">
              <a:solidFill>
                <a:srgbClr val="FFFFFF"/>
              </a:solidFill>
              <a:effectLst>
                <a:outerShdw blurRad="38100" dist="38100" dir="2700000" algn="tl">
                  <a:srgbClr val="000000">
                    <a:alpha val="43137"/>
                  </a:srgbClr>
                </a:outerShdw>
              </a:effectLst>
              <a:latin typeface="Arial"/>
              <a:cs typeface="Arial"/>
            </a:endParaRPr>
          </a:p>
        </p:txBody>
      </p:sp>
      <p:sp>
        <p:nvSpPr>
          <p:cNvPr id="40" name="Rounded Rectangle 37"/>
          <p:cNvSpPr>
            <a:spLocks noChangeArrowheads="1"/>
          </p:cNvSpPr>
          <p:nvPr/>
        </p:nvSpPr>
        <p:spPr bwMode="auto">
          <a:xfrm>
            <a:off x="6690609" y="3040634"/>
            <a:ext cx="1448536" cy="2463408"/>
          </a:xfrm>
          <a:prstGeom prst="roundRect">
            <a:avLst>
              <a:gd name="adj" fmla="val 5502"/>
            </a:avLst>
          </a:prstGeom>
          <a:solidFill>
            <a:schemeClr val="accent3">
              <a:lumMod val="20000"/>
              <a:lumOff val="80000"/>
            </a:schemeClr>
          </a:solidFill>
          <a:ln w="19050" cmpd="sng"/>
        </p:spPr>
        <p:style>
          <a:lnRef idx="3">
            <a:schemeClr val="lt1"/>
          </a:lnRef>
          <a:fillRef idx="1">
            <a:schemeClr val="accent1"/>
          </a:fillRef>
          <a:effectRef idx="1">
            <a:schemeClr val="accent1"/>
          </a:effectRef>
          <a:fontRef idx="minor">
            <a:schemeClr val="lt1"/>
          </a:fontRef>
        </p:style>
        <p:txBody>
          <a:bodyPr vert="horz" lIns="49885" tIns="53336" rIns="49885" bIns="49885" spcCol="1135" anchor="t"/>
          <a:lstStyle/>
          <a:p>
            <a:pPr algn="ctr" defTabSz="581767" fontAlgn="base">
              <a:lnSpc>
                <a:spcPct val="90000"/>
              </a:lnSpc>
              <a:spcBef>
                <a:spcPts val="251"/>
              </a:spcBef>
              <a:spcAft>
                <a:spcPts val="251"/>
              </a:spcAft>
              <a:buClr>
                <a:prstClr val="black"/>
              </a:buClr>
              <a:defRPr/>
            </a:pPr>
            <a:r>
              <a:rPr lang="en-US" altLang="en-US" sz="1600" kern="0" dirty="0" err="1" smtClean="0">
                <a:solidFill>
                  <a:srgbClr val="061922"/>
                </a:solidFill>
                <a:latin typeface="Arial"/>
                <a:cs typeface="Arial"/>
              </a:rPr>
              <a:t>netdev_linux</a:t>
            </a:r>
            <a:endParaRPr lang="en-US" altLang="en-US" sz="1600" kern="0" dirty="0">
              <a:solidFill>
                <a:srgbClr val="061922"/>
              </a:solidFill>
              <a:latin typeface="Arial"/>
              <a:cs typeface="Arial"/>
            </a:endParaRPr>
          </a:p>
        </p:txBody>
      </p:sp>
      <p:sp>
        <p:nvSpPr>
          <p:cNvPr id="45" name="Rounded Rectangle 37"/>
          <p:cNvSpPr>
            <a:spLocks noChangeArrowheads="1"/>
          </p:cNvSpPr>
          <p:nvPr/>
        </p:nvSpPr>
        <p:spPr bwMode="auto">
          <a:xfrm>
            <a:off x="5118211" y="3040634"/>
            <a:ext cx="1478985" cy="2463408"/>
          </a:xfrm>
          <a:prstGeom prst="roundRect">
            <a:avLst>
              <a:gd name="adj" fmla="val 5502"/>
            </a:avLst>
          </a:prstGeom>
          <a:solidFill>
            <a:schemeClr val="accent3">
              <a:lumMod val="20000"/>
              <a:lumOff val="80000"/>
            </a:schemeClr>
          </a:solidFill>
          <a:ln w="19050" cmpd="sng"/>
        </p:spPr>
        <p:style>
          <a:lnRef idx="3">
            <a:schemeClr val="lt1"/>
          </a:lnRef>
          <a:fillRef idx="1">
            <a:schemeClr val="accent1"/>
          </a:fillRef>
          <a:effectRef idx="1">
            <a:schemeClr val="accent1"/>
          </a:effectRef>
          <a:fontRef idx="minor">
            <a:schemeClr val="lt1"/>
          </a:fontRef>
        </p:style>
        <p:txBody>
          <a:bodyPr vert="horz" lIns="49885" tIns="53336" rIns="49885" bIns="49885" spcCol="1135" anchor="t"/>
          <a:lstStyle/>
          <a:p>
            <a:pPr algn="ctr" defTabSz="581767" fontAlgn="base">
              <a:lnSpc>
                <a:spcPct val="90000"/>
              </a:lnSpc>
              <a:spcBef>
                <a:spcPts val="251"/>
              </a:spcBef>
              <a:spcAft>
                <a:spcPts val="251"/>
              </a:spcAft>
              <a:buClr>
                <a:prstClr val="black"/>
              </a:buClr>
              <a:defRPr/>
            </a:pPr>
            <a:r>
              <a:rPr lang="en-US" altLang="en-US" sz="1600" kern="0" dirty="0" err="1" smtClean="0">
                <a:solidFill>
                  <a:srgbClr val="061922"/>
                </a:solidFill>
                <a:latin typeface="Arial"/>
                <a:cs typeface="Arial"/>
              </a:rPr>
              <a:t>netdev_v</a:t>
            </a:r>
            <a:r>
              <a:rPr lang="en-US" altLang="en-US" sz="1600" kern="0" dirty="0" err="1" smtClean="0">
                <a:solidFill>
                  <a:srgbClr val="061922"/>
                </a:solidFill>
                <a:latin typeface="Arial"/>
                <a:cs typeface="Arial"/>
              </a:rPr>
              <a:t>port</a:t>
            </a:r>
            <a:endParaRPr lang="en-US" altLang="en-US" sz="1600" kern="0" dirty="0">
              <a:solidFill>
                <a:srgbClr val="061922"/>
              </a:solidFill>
              <a:latin typeface="Arial"/>
              <a:cs typeface="Arial"/>
            </a:endParaRPr>
          </a:p>
        </p:txBody>
      </p:sp>
      <p:sp>
        <p:nvSpPr>
          <p:cNvPr id="46" name="Rounded Rectangle 18"/>
          <p:cNvSpPr>
            <a:spLocks noChangeArrowheads="1"/>
          </p:cNvSpPr>
          <p:nvPr/>
        </p:nvSpPr>
        <p:spPr bwMode="auto">
          <a:xfrm>
            <a:off x="6717401" y="3832599"/>
            <a:ext cx="1376815" cy="642687"/>
          </a:xfrm>
          <a:prstGeom prst="roundRect">
            <a:avLst>
              <a:gd name="adj" fmla="val 16667"/>
            </a:avLst>
          </a:prstGeom>
          <a:solidFill>
            <a:schemeClr val="accent3">
              <a:lumMod val="20000"/>
              <a:lumOff val="80000"/>
            </a:schemeClr>
          </a:solidFill>
          <a:ln w="19050" cmpd="sng"/>
        </p:spPr>
        <p:style>
          <a:lnRef idx="3">
            <a:schemeClr val="lt1"/>
          </a:lnRef>
          <a:fillRef idx="1">
            <a:schemeClr val="accent1"/>
          </a:fillRef>
          <a:effectRef idx="1">
            <a:schemeClr val="accent1"/>
          </a:effectRef>
          <a:fontRef idx="minor">
            <a:schemeClr val="lt1"/>
          </a:fontRef>
        </p:style>
        <p:txBody>
          <a:bodyPr lIns="49885" tIns="53336" rIns="49885" bIns="49885" spcCol="1135" anchor="ctr" anchorCtr="1"/>
          <a:lstStyle/>
          <a:p>
            <a:pPr algn="ctr" defTabSz="581767" fontAlgn="base">
              <a:lnSpc>
                <a:spcPct val="90000"/>
              </a:lnSpc>
              <a:spcBef>
                <a:spcPts val="251"/>
              </a:spcBef>
              <a:spcAft>
                <a:spcPts val="251"/>
              </a:spcAft>
              <a:buClr>
                <a:prstClr val="black"/>
              </a:buClr>
              <a:defRPr/>
            </a:pPr>
            <a:r>
              <a:rPr lang="en-US" altLang="en-US" sz="1600" kern="0" dirty="0" smtClean="0">
                <a:solidFill>
                  <a:srgbClr val="061922"/>
                </a:solidFill>
                <a:latin typeface="Arial"/>
                <a:cs typeface="Arial"/>
              </a:rPr>
              <a:t>sockets</a:t>
            </a:r>
            <a:endParaRPr lang="en-US" altLang="en-US" sz="1600" kern="0" dirty="0">
              <a:solidFill>
                <a:srgbClr val="061922"/>
              </a:solidFill>
              <a:latin typeface="Arial"/>
              <a:cs typeface="Arial"/>
            </a:endParaRPr>
          </a:p>
        </p:txBody>
      </p:sp>
      <p:sp>
        <p:nvSpPr>
          <p:cNvPr id="47" name="Rounded Rectangle 18"/>
          <p:cNvSpPr>
            <a:spLocks noChangeArrowheads="1"/>
          </p:cNvSpPr>
          <p:nvPr/>
        </p:nvSpPr>
        <p:spPr bwMode="auto">
          <a:xfrm>
            <a:off x="5224012" y="3814069"/>
            <a:ext cx="1299875" cy="662515"/>
          </a:xfrm>
          <a:prstGeom prst="roundRect">
            <a:avLst>
              <a:gd name="adj" fmla="val 16667"/>
            </a:avLst>
          </a:prstGeom>
          <a:solidFill>
            <a:schemeClr val="accent3">
              <a:lumMod val="20000"/>
              <a:lumOff val="80000"/>
            </a:schemeClr>
          </a:solidFill>
          <a:ln w="19050" cmpd="sng"/>
        </p:spPr>
        <p:style>
          <a:lnRef idx="3">
            <a:schemeClr val="lt1"/>
          </a:lnRef>
          <a:fillRef idx="1">
            <a:schemeClr val="accent1"/>
          </a:fillRef>
          <a:effectRef idx="1">
            <a:schemeClr val="accent1"/>
          </a:effectRef>
          <a:fontRef idx="minor">
            <a:schemeClr val="lt1"/>
          </a:fontRef>
        </p:style>
        <p:txBody>
          <a:bodyPr lIns="49885" tIns="53336" rIns="49885" bIns="49885" spcCol="1135" anchor="ctr" anchorCtr="1"/>
          <a:lstStyle/>
          <a:p>
            <a:pPr algn="ctr" defTabSz="581767" fontAlgn="base">
              <a:lnSpc>
                <a:spcPct val="90000"/>
              </a:lnSpc>
              <a:spcBef>
                <a:spcPts val="251"/>
              </a:spcBef>
              <a:spcAft>
                <a:spcPts val="251"/>
              </a:spcAft>
              <a:buClr>
                <a:prstClr val="black"/>
              </a:buClr>
              <a:defRPr/>
            </a:pPr>
            <a:r>
              <a:rPr lang="en-US" altLang="en-US" sz="1600" kern="0" dirty="0" smtClean="0">
                <a:solidFill>
                  <a:srgbClr val="061922"/>
                </a:solidFill>
                <a:latin typeface="Arial"/>
                <a:cs typeface="Arial"/>
              </a:rPr>
              <a:t>overlays</a:t>
            </a:r>
            <a:endParaRPr lang="en-US" altLang="en-US" sz="1600" kern="0" dirty="0">
              <a:solidFill>
                <a:srgbClr val="061922"/>
              </a:solidFill>
              <a:latin typeface="Arial"/>
              <a:cs typeface="Arial"/>
            </a:endParaRPr>
          </a:p>
        </p:txBody>
      </p:sp>
      <p:sp>
        <p:nvSpPr>
          <p:cNvPr id="57" name="Left-Right Arrow 56"/>
          <p:cNvSpPr/>
          <p:nvPr/>
        </p:nvSpPr>
        <p:spPr bwMode="auto">
          <a:xfrm>
            <a:off x="9590332" y="3703502"/>
            <a:ext cx="891610" cy="355055"/>
          </a:xfrm>
          <a:prstGeom prst="leftRightArrow">
            <a:avLst/>
          </a:prstGeom>
          <a:ln>
            <a:headEnd type="none" w="sm" len="sm"/>
            <a:tailEnd type="none" w="sm" len="sm"/>
          </a:ln>
        </p:spPr>
        <p:style>
          <a:lnRef idx="2">
            <a:schemeClr val="accent5">
              <a:shade val="50000"/>
            </a:schemeClr>
          </a:lnRef>
          <a:fillRef idx="1">
            <a:schemeClr val="accent5"/>
          </a:fillRef>
          <a:effectRef idx="0">
            <a:schemeClr val="accent5"/>
          </a:effectRef>
          <a:fontRef idx="minor">
            <a:schemeClr val="lt1"/>
          </a:fontRef>
        </p:style>
        <p:txBody>
          <a:bodyPr vert="horz" wrap="none" lIns="121920" tIns="60960" rIns="121920" bIns="60960" numCol="1" rtlCol="0" anchor="ctr" anchorCtr="0" compatLnSpc="1">
            <a:prstTxWarp prst="textNoShape">
              <a:avLst/>
            </a:prstTxWarp>
          </a:bodyPr>
          <a:lstStyle/>
          <a:p>
            <a:pPr algn="ctr" eaLnBrk="0" fontAlgn="base" hangingPunct="0">
              <a:spcBef>
                <a:spcPct val="0"/>
              </a:spcBef>
              <a:spcAft>
                <a:spcPct val="0"/>
              </a:spcAft>
            </a:pPr>
            <a:endParaRPr lang="en-US" sz="1600" b="1">
              <a:solidFill>
                <a:srgbClr val="FFFFFF"/>
              </a:solidFill>
              <a:latin typeface="Neo Sans Intel" pitchFamily="34" charset="0"/>
              <a:cs typeface="Arial" pitchFamily="34" charset="0"/>
            </a:endParaRPr>
          </a:p>
        </p:txBody>
      </p:sp>
      <p:sp>
        <p:nvSpPr>
          <p:cNvPr id="58" name="Rounded Rectangle 16"/>
          <p:cNvSpPr>
            <a:spLocks noChangeArrowheads="1"/>
          </p:cNvSpPr>
          <p:nvPr/>
        </p:nvSpPr>
        <p:spPr bwMode="auto">
          <a:xfrm>
            <a:off x="330200" y="5737390"/>
            <a:ext cx="3803600" cy="607061"/>
          </a:xfrm>
          <a:prstGeom prst="roundRect">
            <a:avLst>
              <a:gd name="adj" fmla="val 16667"/>
            </a:avLst>
          </a:prstGeom>
          <a:solidFill>
            <a:schemeClr val="accent2"/>
          </a:solidFill>
          <a:ln w="19050" cmpd="sng"/>
        </p:spPr>
        <p:style>
          <a:lnRef idx="3">
            <a:schemeClr val="lt1"/>
          </a:lnRef>
          <a:fillRef idx="1">
            <a:schemeClr val="accent1"/>
          </a:fillRef>
          <a:effectRef idx="1">
            <a:schemeClr val="accent1"/>
          </a:effectRef>
          <a:fontRef idx="minor">
            <a:schemeClr val="lt1"/>
          </a:fontRef>
        </p:style>
        <p:txBody>
          <a:bodyPr lIns="66485" tIns="0" rIns="66485" bIns="0" spcCol="1512" anchor="ctr" anchorCtr="1"/>
          <a:lstStyle/>
          <a:p>
            <a:pPr algn="ctr" defTabSz="775646" fontAlgn="base">
              <a:lnSpc>
                <a:spcPct val="90000"/>
              </a:lnSpc>
              <a:spcBef>
                <a:spcPts val="335"/>
              </a:spcBef>
              <a:spcAft>
                <a:spcPts val="335"/>
              </a:spcAft>
              <a:buClr>
                <a:prstClr val="black"/>
              </a:buClr>
              <a:defRPr/>
            </a:pPr>
            <a:r>
              <a:rPr lang="en-US" altLang="en-US" sz="1867" kern="0" dirty="0" smtClean="0">
                <a:solidFill>
                  <a:srgbClr val="FFFFFF"/>
                </a:solidFill>
                <a:effectLst>
                  <a:outerShdw blurRad="38100" dist="38100" dir="2700000" algn="tl">
                    <a:srgbClr val="000000">
                      <a:alpha val="43137"/>
                    </a:srgbClr>
                  </a:outerShdw>
                </a:effectLst>
                <a:latin typeface="Arial"/>
                <a:cs typeface="Arial"/>
              </a:rPr>
              <a:t>openvswitch.ko</a:t>
            </a:r>
            <a:endParaRPr lang="en-US" altLang="en-US" sz="1867" kern="0" dirty="0">
              <a:solidFill>
                <a:srgbClr val="FFFFFF"/>
              </a:solidFill>
              <a:effectLst>
                <a:outerShdw blurRad="38100" dist="38100" dir="2700000" algn="tl">
                  <a:srgbClr val="000000">
                    <a:alpha val="43137"/>
                  </a:srgbClr>
                </a:outerShdw>
              </a:effectLst>
              <a:latin typeface="Arial"/>
              <a:cs typeface="Arial"/>
            </a:endParaRPr>
          </a:p>
        </p:txBody>
      </p:sp>
      <p:sp>
        <p:nvSpPr>
          <p:cNvPr id="60" name="Left-Right Arrow 59"/>
          <p:cNvSpPr/>
          <p:nvPr/>
        </p:nvSpPr>
        <p:spPr bwMode="auto">
          <a:xfrm>
            <a:off x="3798936" y="4221843"/>
            <a:ext cx="1120338" cy="301943"/>
          </a:xfrm>
          <a:prstGeom prst="leftRightArrow">
            <a:avLst/>
          </a:prstGeom>
          <a:ln>
            <a:headEnd type="none" w="sm" len="sm"/>
            <a:tailEnd type="none" w="sm" len="sm"/>
          </a:ln>
        </p:spPr>
        <p:style>
          <a:lnRef idx="2">
            <a:schemeClr val="accent5">
              <a:shade val="50000"/>
            </a:schemeClr>
          </a:lnRef>
          <a:fillRef idx="1">
            <a:schemeClr val="accent5"/>
          </a:fillRef>
          <a:effectRef idx="0">
            <a:schemeClr val="accent5"/>
          </a:effectRef>
          <a:fontRef idx="minor">
            <a:schemeClr val="lt1"/>
          </a:fontRef>
        </p:style>
        <p:txBody>
          <a:bodyPr vert="horz" wrap="none" lIns="121920" tIns="60960" rIns="121920" bIns="60960" numCol="1" rtlCol="0" anchor="ctr" anchorCtr="0" compatLnSpc="1">
            <a:prstTxWarp prst="textNoShape">
              <a:avLst/>
            </a:prstTxWarp>
          </a:bodyPr>
          <a:lstStyle/>
          <a:p>
            <a:pPr algn="ctr" eaLnBrk="0" fontAlgn="base" hangingPunct="0">
              <a:spcBef>
                <a:spcPct val="0"/>
              </a:spcBef>
              <a:spcAft>
                <a:spcPct val="0"/>
              </a:spcAft>
            </a:pPr>
            <a:endParaRPr lang="en-US" sz="2667" b="1">
              <a:solidFill>
                <a:srgbClr val="FFFFFF"/>
              </a:solidFill>
              <a:latin typeface="Neo Sans Intel" pitchFamily="34" charset="0"/>
              <a:cs typeface="Arial" pitchFamily="34" charset="0"/>
            </a:endParaRPr>
          </a:p>
        </p:txBody>
      </p:sp>
      <p:sp>
        <p:nvSpPr>
          <p:cNvPr id="61" name="Left-Right Arrow 60"/>
          <p:cNvSpPr/>
          <p:nvPr/>
        </p:nvSpPr>
        <p:spPr bwMode="auto">
          <a:xfrm>
            <a:off x="3812752" y="4698609"/>
            <a:ext cx="1092529" cy="319956"/>
          </a:xfrm>
          <a:prstGeom prst="leftRightArrow">
            <a:avLst/>
          </a:pr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vert="horz" wrap="none" lIns="121920" tIns="60960" rIns="121920" bIns="60960" numCol="1" rtlCol="0" anchor="ctr" anchorCtr="0" compatLnSpc="1">
            <a:prstTxWarp prst="textNoShape">
              <a:avLst/>
            </a:prstTxWarp>
          </a:bodyPr>
          <a:lstStyle/>
          <a:p>
            <a:pPr algn="ctr" eaLnBrk="0" fontAlgn="base" hangingPunct="0">
              <a:spcBef>
                <a:spcPct val="0"/>
              </a:spcBef>
              <a:spcAft>
                <a:spcPct val="0"/>
              </a:spcAft>
            </a:pPr>
            <a:endParaRPr lang="en-US" sz="2667" b="1">
              <a:solidFill>
                <a:srgbClr val="FFFFFF"/>
              </a:solidFill>
              <a:latin typeface="Neo Sans Intel" pitchFamily="34" charset="0"/>
              <a:cs typeface="Arial" pitchFamily="34" charset="0"/>
            </a:endParaRPr>
          </a:p>
        </p:txBody>
      </p:sp>
      <p:sp>
        <p:nvSpPr>
          <p:cNvPr id="65" name="Left-Right Arrow 64"/>
          <p:cNvSpPr/>
          <p:nvPr/>
        </p:nvSpPr>
        <p:spPr bwMode="auto">
          <a:xfrm>
            <a:off x="1898141" y="5105965"/>
            <a:ext cx="3096234" cy="322712"/>
          </a:xfrm>
          <a:prstGeom prst="leftRightArrow">
            <a:avLst/>
          </a:pr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vert="horz" wrap="none" lIns="121920" tIns="60960" rIns="121920" bIns="60960" numCol="1" rtlCol="0" anchor="ctr" anchorCtr="0" compatLnSpc="1">
            <a:prstTxWarp prst="textNoShape">
              <a:avLst/>
            </a:prstTxWarp>
          </a:bodyPr>
          <a:lstStyle/>
          <a:p>
            <a:pPr algn="ctr" eaLnBrk="0" fontAlgn="base" hangingPunct="0">
              <a:spcBef>
                <a:spcPct val="0"/>
              </a:spcBef>
              <a:spcAft>
                <a:spcPct val="0"/>
              </a:spcAft>
            </a:pPr>
            <a:endParaRPr lang="en-US" sz="2667" b="1">
              <a:solidFill>
                <a:srgbClr val="FFFFFF"/>
              </a:solidFill>
              <a:latin typeface="Neo Sans Intel" pitchFamily="34" charset="0"/>
              <a:cs typeface="Arial" pitchFamily="34" charset="0"/>
            </a:endParaRPr>
          </a:p>
        </p:txBody>
      </p:sp>
      <p:sp>
        <p:nvSpPr>
          <p:cNvPr id="66" name="Up-Down Arrow 65"/>
          <p:cNvSpPr/>
          <p:nvPr/>
        </p:nvSpPr>
        <p:spPr bwMode="auto">
          <a:xfrm>
            <a:off x="546400" y="5325541"/>
            <a:ext cx="281505" cy="610187"/>
          </a:xfrm>
          <a:prstGeom prst="upDownArrow">
            <a:avLst/>
          </a:pr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vert="horz" wrap="none" lIns="121920" tIns="60960" rIns="121920" bIns="60960" numCol="1" rtlCol="0" anchor="ctr" anchorCtr="0" compatLnSpc="1">
            <a:prstTxWarp prst="textNoShape">
              <a:avLst/>
            </a:prstTxWarp>
          </a:bodyPr>
          <a:lstStyle/>
          <a:p>
            <a:pPr algn="ctr" eaLnBrk="0" fontAlgn="base" hangingPunct="0">
              <a:spcBef>
                <a:spcPct val="0"/>
              </a:spcBef>
              <a:spcAft>
                <a:spcPct val="0"/>
              </a:spcAft>
            </a:pPr>
            <a:endParaRPr lang="en-US" sz="2667" b="1">
              <a:solidFill>
                <a:srgbClr val="FFFFFF"/>
              </a:solidFill>
              <a:latin typeface="Neo Sans Intel" pitchFamily="34" charset="0"/>
              <a:cs typeface="Arial" pitchFamily="34" charset="0"/>
            </a:endParaRPr>
          </a:p>
        </p:txBody>
      </p:sp>
      <p:pic>
        <p:nvPicPr>
          <p:cNvPr id="71" name="Picture 70"/>
          <p:cNvPicPr>
            <a:picLocks noChangeAspect="1"/>
          </p:cNvPicPr>
          <p:nvPr/>
        </p:nvPicPr>
        <p:blipFill>
          <a:blip r:embed="rId5"/>
          <a:stretch>
            <a:fillRect/>
          </a:stretch>
        </p:blipFill>
        <p:spPr>
          <a:xfrm>
            <a:off x="7075287" y="5892559"/>
            <a:ext cx="1049167" cy="622827"/>
          </a:xfrm>
          <a:prstGeom prst="rect">
            <a:avLst/>
          </a:prstGeom>
        </p:spPr>
      </p:pic>
      <p:sp>
        <p:nvSpPr>
          <p:cNvPr id="72" name="Up-Down Arrow 71"/>
          <p:cNvSpPr/>
          <p:nvPr/>
        </p:nvSpPr>
        <p:spPr bwMode="auto">
          <a:xfrm>
            <a:off x="7448630" y="4474784"/>
            <a:ext cx="309577" cy="1584931"/>
          </a:xfrm>
          <a:prstGeom prst="upDownArrow">
            <a:avLst/>
          </a:prstGeom>
          <a:ln>
            <a:headEnd type="none" w="sm" len="sm"/>
            <a:tailEnd type="none" w="sm" len="sm"/>
          </a:ln>
        </p:spPr>
        <p:style>
          <a:lnRef idx="2">
            <a:schemeClr val="accent5">
              <a:shade val="50000"/>
            </a:schemeClr>
          </a:lnRef>
          <a:fillRef idx="1">
            <a:schemeClr val="accent5"/>
          </a:fillRef>
          <a:effectRef idx="0">
            <a:schemeClr val="accent5"/>
          </a:effectRef>
          <a:fontRef idx="minor">
            <a:schemeClr val="lt1"/>
          </a:fontRef>
        </p:style>
        <p:txBody>
          <a:bodyPr vert="horz" wrap="none" lIns="121920" tIns="60960" rIns="121920" bIns="60960" numCol="1" rtlCol="0" anchor="ctr" anchorCtr="0" compatLnSpc="1">
            <a:prstTxWarp prst="textNoShape">
              <a:avLst/>
            </a:prstTxWarp>
          </a:bodyPr>
          <a:lstStyle/>
          <a:p>
            <a:pPr algn="ctr" eaLnBrk="0" fontAlgn="base" hangingPunct="0">
              <a:spcBef>
                <a:spcPct val="0"/>
              </a:spcBef>
              <a:spcAft>
                <a:spcPct val="0"/>
              </a:spcAft>
            </a:pPr>
            <a:endParaRPr lang="en-US" sz="1600" b="1">
              <a:solidFill>
                <a:srgbClr val="FFFFFF"/>
              </a:solidFill>
              <a:latin typeface="Neo Sans Intel" pitchFamily="34" charset="0"/>
              <a:cs typeface="Arial" pitchFamily="34" charset="0"/>
            </a:endParaRPr>
          </a:p>
        </p:txBody>
      </p:sp>
      <p:sp>
        <p:nvSpPr>
          <p:cNvPr id="73" name="Left-Right Arrow 72"/>
          <p:cNvSpPr/>
          <p:nvPr/>
        </p:nvSpPr>
        <p:spPr bwMode="auto">
          <a:xfrm>
            <a:off x="4036219" y="6085399"/>
            <a:ext cx="3218873" cy="328301"/>
          </a:xfrm>
          <a:prstGeom prst="leftRightArrow">
            <a:avLst/>
          </a:prstGeom>
          <a:ln>
            <a:headEnd type="none" w="sm" len="sm"/>
            <a:tailEnd type="none" w="sm" len="sm"/>
          </a:ln>
        </p:spPr>
        <p:style>
          <a:lnRef idx="2">
            <a:schemeClr val="accent5">
              <a:shade val="50000"/>
            </a:schemeClr>
          </a:lnRef>
          <a:fillRef idx="1">
            <a:schemeClr val="accent5"/>
          </a:fillRef>
          <a:effectRef idx="0">
            <a:schemeClr val="accent5"/>
          </a:effectRef>
          <a:fontRef idx="minor">
            <a:schemeClr val="lt1"/>
          </a:fontRef>
        </p:style>
        <p:txBody>
          <a:bodyPr vert="horz" wrap="none" lIns="121920" tIns="60960" rIns="121920" bIns="60960" numCol="1" rtlCol="0" anchor="ctr" anchorCtr="0" compatLnSpc="1">
            <a:prstTxWarp prst="textNoShape">
              <a:avLst/>
            </a:prstTxWarp>
          </a:bodyPr>
          <a:lstStyle/>
          <a:p>
            <a:pPr algn="ctr" eaLnBrk="0" fontAlgn="base" hangingPunct="0">
              <a:spcBef>
                <a:spcPct val="0"/>
              </a:spcBef>
              <a:spcAft>
                <a:spcPct val="0"/>
              </a:spcAft>
            </a:pPr>
            <a:endParaRPr lang="en-US" sz="1600" b="1">
              <a:solidFill>
                <a:srgbClr val="FFFFFF"/>
              </a:solidFill>
              <a:latin typeface="Neo Sans Intel" pitchFamily="34" charset="0"/>
              <a:cs typeface="Arial" pitchFamily="34" charset="0"/>
            </a:endParaRPr>
          </a:p>
        </p:txBody>
      </p:sp>
      <p:sp>
        <p:nvSpPr>
          <p:cNvPr id="6" name="Left-Up Arrow 5"/>
          <p:cNvSpPr/>
          <p:nvPr/>
        </p:nvSpPr>
        <p:spPr>
          <a:xfrm>
            <a:off x="4030173" y="4474784"/>
            <a:ext cx="3224919" cy="1619873"/>
          </a:xfrm>
          <a:prstGeom prst="leftUpArrow">
            <a:avLst>
              <a:gd name="adj1" fmla="val 11629"/>
              <a:gd name="adj2" fmla="val 11359"/>
              <a:gd name="adj3" fmla="val 15315"/>
            </a:avLst>
          </a:prstGeom>
          <a:ln>
            <a:headEnd type="none" w="sm" len="sm"/>
            <a:tailEnd type="none" w="sm" len="sm"/>
          </a:ln>
        </p:spPr>
        <p:style>
          <a:lnRef idx="2">
            <a:schemeClr val="accent5">
              <a:shade val="50000"/>
            </a:schemeClr>
          </a:lnRef>
          <a:fillRef idx="1">
            <a:schemeClr val="accent5"/>
          </a:fillRef>
          <a:effectRef idx="0">
            <a:schemeClr val="accent5"/>
          </a:effectRef>
          <a:fontRef idx="minor">
            <a:schemeClr val="lt1"/>
          </a:fontRef>
        </p:style>
        <p:txBody>
          <a:bodyPr vert="horz" wrap="none" lIns="121920" tIns="60960" rIns="121920" bIns="60960" numCol="1" rtlCol="0" anchor="ctr" anchorCtr="0" compatLnSpc="1">
            <a:prstTxWarp prst="textNoShape">
              <a:avLst/>
            </a:prstTxWarp>
          </a:bodyPr>
          <a:lstStyle/>
          <a:p>
            <a:pPr algn="ctr" eaLnBrk="0" fontAlgn="base" hangingPunct="0">
              <a:spcBef>
                <a:spcPct val="0"/>
              </a:spcBef>
              <a:spcAft>
                <a:spcPct val="0"/>
              </a:spcAft>
            </a:pPr>
            <a:endParaRPr lang="en-US" sz="1600" b="1">
              <a:solidFill>
                <a:srgbClr val="FFFFFF"/>
              </a:solidFill>
              <a:latin typeface="Neo Sans Intel" pitchFamily="34" charset="0"/>
              <a:cs typeface="Arial" pitchFamily="34" charset="0"/>
            </a:endParaRPr>
          </a:p>
        </p:txBody>
      </p:sp>
      <p:sp>
        <p:nvSpPr>
          <p:cNvPr id="74" name="Left-Up Arrow 73"/>
          <p:cNvSpPr/>
          <p:nvPr/>
        </p:nvSpPr>
        <p:spPr>
          <a:xfrm rot="10800000">
            <a:off x="7152060" y="2090692"/>
            <a:ext cx="3224919" cy="1018441"/>
          </a:xfrm>
          <a:prstGeom prst="leftUpArrow">
            <a:avLst>
              <a:gd name="adj1" fmla="val 17821"/>
              <a:gd name="adj2" fmla="val 15229"/>
              <a:gd name="adj3" fmla="val 21507"/>
            </a:avLst>
          </a:prstGeom>
          <a:ln>
            <a:headEnd type="none" w="sm" len="sm"/>
            <a:tailEnd type="none" w="sm" len="sm"/>
          </a:ln>
        </p:spPr>
        <p:style>
          <a:lnRef idx="2">
            <a:schemeClr val="accent5">
              <a:shade val="50000"/>
            </a:schemeClr>
          </a:lnRef>
          <a:fillRef idx="1">
            <a:schemeClr val="accent5"/>
          </a:fillRef>
          <a:effectRef idx="0">
            <a:schemeClr val="accent5"/>
          </a:effectRef>
          <a:fontRef idx="minor">
            <a:schemeClr val="lt1"/>
          </a:fontRef>
        </p:style>
        <p:txBody>
          <a:bodyPr vert="horz" wrap="none" lIns="121920" tIns="60960" rIns="121920" bIns="60960" numCol="1" rtlCol="0" anchor="ctr" anchorCtr="0" compatLnSpc="1">
            <a:prstTxWarp prst="textNoShape">
              <a:avLst/>
            </a:prstTxWarp>
          </a:bodyPr>
          <a:lstStyle/>
          <a:p>
            <a:pPr algn="ctr" eaLnBrk="0" fontAlgn="base" hangingPunct="0">
              <a:spcBef>
                <a:spcPct val="0"/>
              </a:spcBef>
              <a:spcAft>
                <a:spcPct val="0"/>
              </a:spcAft>
            </a:pPr>
            <a:endParaRPr lang="en-US" sz="1600" b="1">
              <a:solidFill>
                <a:srgbClr val="FFFFFF"/>
              </a:solidFill>
              <a:latin typeface="Neo Sans Intel" pitchFamily="34" charset="0"/>
              <a:cs typeface="Arial" pitchFamily="34" charset="0"/>
            </a:endParaRPr>
          </a:p>
        </p:txBody>
      </p:sp>
    </p:spTree>
    <p:custDataLst>
      <p:tags r:id="rId1"/>
    </p:custDataLst>
    <p:extLst>
      <p:ext uri="{BB962C8B-B14F-4D97-AF65-F5344CB8AC3E}">
        <p14:creationId xmlns:p14="http://schemas.microsoft.com/office/powerpoint/2010/main" val="13698581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OVS with DPDK architecture: Structure</a:t>
            </a:r>
            <a:endParaRPr lang="en-US" dirty="0"/>
          </a:p>
        </p:txBody>
      </p:sp>
      <p:grpSp>
        <p:nvGrpSpPr>
          <p:cNvPr id="53" name="Group 52"/>
          <p:cNvGrpSpPr/>
          <p:nvPr/>
        </p:nvGrpSpPr>
        <p:grpSpPr>
          <a:xfrm>
            <a:off x="1211181" y="1148296"/>
            <a:ext cx="7331998" cy="5205964"/>
            <a:chOff x="1211181" y="1148296"/>
            <a:chExt cx="7331998" cy="5205964"/>
          </a:xfrm>
        </p:grpSpPr>
        <p:sp>
          <p:nvSpPr>
            <p:cNvPr id="7" name="Rounded Rectangle 6"/>
            <p:cNvSpPr/>
            <p:nvPr/>
          </p:nvSpPr>
          <p:spPr>
            <a:xfrm>
              <a:off x="2400300" y="1148296"/>
              <a:ext cx="4357634" cy="2776294"/>
            </a:xfrm>
            <a:prstGeom prst="roundRect">
              <a:avLst>
                <a:gd name="adj" fmla="val 5000"/>
              </a:avLst>
            </a:prstGeom>
            <a:solidFill>
              <a:schemeClr val="tx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t" anchorCtr="1"/>
            <a:lstStyle/>
            <a:p>
              <a:r>
                <a:rPr lang="en-GB" sz="1700" dirty="0" err="1" smtClean="0">
                  <a:solidFill>
                    <a:schemeClr val="accent1"/>
                  </a:solidFill>
                </a:rPr>
                <a:t>ovs-vswitchd</a:t>
              </a:r>
              <a:endParaRPr lang="en-US" sz="1700" dirty="0">
                <a:solidFill>
                  <a:schemeClr val="accent1"/>
                </a:solidFill>
              </a:endParaRPr>
            </a:p>
          </p:txBody>
        </p:sp>
        <p:sp>
          <p:nvSpPr>
            <p:cNvPr id="8" name="Rounded Rectangle 7"/>
            <p:cNvSpPr/>
            <p:nvPr/>
          </p:nvSpPr>
          <p:spPr>
            <a:xfrm>
              <a:off x="2598256" y="1470940"/>
              <a:ext cx="3831132" cy="526769"/>
            </a:xfrm>
            <a:prstGeom prst="round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t" anchorCtr="1"/>
            <a:lstStyle/>
            <a:p>
              <a:r>
                <a:rPr lang="en-GB" sz="1700" dirty="0" err="1">
                  <a:solidFill>
                    <a:schemeClr val="bg1"/>
                  </a:solidFill>
                </a:rPr>
                <a:t>o</a:t>
              </a:r>
              <a:r>
                <a:rPr lang="en-GB" sz="1700" dirty="0" err="1" smtClean="0">
                  <a:solidFill>
                    <a:schemeClr val="bg1"/>
                  </a:solidFill>
                </a:rPr>
                <a:t>fproto</a:t>
              </a:r>
              <a:endParaRPr lang="en-US" sz="1700" dirty="0">
                <a:solidFill>
                  <a:schemeClr val="bg1"/>
                </a:solidFill>
              </a:endParaRPr>
            </a:p>
          </p:txBody>
        </p:sp>
        <p:sp>
          <p:nvSpPr>
            <p:cNvPr id="9" name="Rounded Rectangle 8"/>
            <p:cNvSpPr/>
            <p:nvPr/>
          </p:nvSpPr>
          <p:spPr>
            <a:xfrm>
              <a:off x="2598256" y="2052240"/>
              <a:ext cx="1685546" cy="464822"/>
            </a:xfrm>
            <a:prstGeom prst="round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t" anchorCtr="1"/>
            <a:lstStyle/>
            <a:p>
              <a:r>
                <a:rPr lang="en-GB" sz="1700" dirty="0" err="1" smtClean="0">
                  <a:solidFill>
                    <a:schemeClr val="bg1"/>
                  </a:solidFill>
                </a:rPr>
                <a:t>netdev</a:t>
              </a:r>
              <a:endParaRPr lang="en-US" sz="1700" dirty="0">
                <a:solidFill>
                  <a:schemeClr val="bg1"/>
                </a:solidFill>
              </a:endParaRPr>
            </a:p>
          </p:txBody>
        </p:sp>
        <p:sp>
          <p:nvSpPr>
            <p:cNvPr id="10" name="Rounded Rectangle 9"/>
            <p:cNvSpPr/>
            <p:nvPr/>
          </p:nvSpPr>
          <p:spPr>
            <a:xfrm>
              <a:off x="4436582" y="2052240"/>
              <a:ext cx="2013463" cy="457253"/>
            </a:xfrm>
            <a:prstGeom prst="round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t" anchorCtr="1"/>
            <a:lstStyle/>
            <a:p>
              <a:r>
                <a:rPr lang="en-GB" sz="1700" dirty="0" err="1" smtClean="0">
                  <a:solidFill>
                    <a:schemeClr val="bg1"/>
                  </a:solidFill>
                </a:rPr>
                <a:t>ofproto</a:t>
              </a:r>
              <a:r>
                <a:rPr lang="en-GB" sz="1700" dirty="0" err="1" smtClean="0">
                  <a:solidFill>
                    <a:schemeClr val="bg1"/>
                  </a:solidFill>
                </a:rPr>
                <a:t>-dpif</a:t>
              </a:r>
              <a:endParaRPr lang="en-US" sz="1700" dirty="0">
                <a:solidFill>
                  <a:schemeClr val="bg1"/>
                </a:solidFill>
              </a:endParaRPr>
            </a:p>
          </p:txBody>
        </p:sp>
        <p:sp>
          <p:nvSpPr>
            <p:cNvPr id="11" name="Rounded Rectangle 10"/>
            <p:cNvSpPr/>
            <p:nvPr/>
          </p:nvSpPr>
          <p:spPr>
            <a:xfrm>
              <a:off x="2598256" y="2582478"/>
              <a:ext cx="1685546" cy="520864"/>
            </a:xfrm>
            <a:prstGeom prst="round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t" anchorCtr="1"/>
            <a:lstStyle/>
            <a:p>
              <a:r>
                <a:rPr lang="en-GB" sz="1700" dirty="0" err="1" smtClean="0">
                  <a:solidFill>
                    <a:schemeClr val="bg1"/>
                  </a:solidFill>
                </a:rPr>
                <a:t>netdev-dpdk</a:t>
              </a:r>
              <a:endParaRPr lang="en-US" sz="1700" dirty="0">
                <a:solidFill>
                  <a:schemeClr val="bg1"/>
                </a:solidFill>
              </a:endParaRPr>
            </a:p>
          </p:txBody>
        </p:sp>
        <p:sp>
          <p:nvSpPr>
            <p:cNvPr id="12" name="Rounded Rectangle 11"/>
            <p:cNvSpPr/>
            <p:nvPr/>
          </p:nvSpPr>
          <p:spPr>
            <a:xfrm>
              <a:off x="4436581" y="2649227"/>
              <a:ext cx="2013463" cy="436987"/>
            </a:xfrm>
            <a:prstGeom prst="round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t" anchorCtr="1"/>
            <a:lstStyle/>
            <a:p>
              <a:r>
                <a:rPr lang="en-GB" sz="1700" dirty="0" err="1" smtClean="0">
                  <a:solidFill>
                    <a:schemeClr val="bg1"/>
                  </a:solidFill>
                </a:rPr>
                <a:t>dpif</a:t>
              </a:r>
              <a:endParaRPr lang="en-US" sz="1700" dirty="0">
                <a:solidFill>
                  <a:schemeClr val="bg1"/>
                </a:solidFill>
              </a:endParaRPr>
            </a:p>
          </p:txBody>
        </p:sp>
        <p:sp>
          <p:nvSpPr>
            <p:cNvPr id="14" name="Rounded Rectangle 13"/>
            <p:cNvSpPr/>
            <p:nvPr/>
          </p:nvSpPr>
          <p:spPr>
            <a:xfrm>
              <a:off x="2598256" y="3165313"/>
              <a:ext cx="1685546" cy="460056"/>
            </a:xfrm>
            <a:prstGeom prst="round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t" anchorCtr="1"/>
            <a:lstStyle/>
            <a:p>
              <a:r>
                <a:rPr lang="en-GB" sz="1700" dirty="0" err="1" smtClean="0">
                  <a:solidFill>
                    <a:schemeClr val="bg1"/>
                  </a:solidFill>
                </a:rPr>
                <a:t>libdpdk</a:t>
              </a:r>
              <a:endParaRPr lang="en-US" sz="1700" dirty="0">
                <a:solidFill>
                  <a:schemeClr val="bg1"/>
                </a:solidFill>
              </a:endParaRPr>
            </a:p>
          </p:txBody>
        </p:sp>
        <p:sp>
          <p:nvSpPr>
            <p:cNvPr id="15" name="Rounded Rectangle 14"/>
            <p:cNvSpPr/>
            <p:nvPr/>
          </p:nvSpPr>
          <p:spPr>
            <a:xfrm>
              <a:off x="4481758" y="3161011"/>
              <a:ext cx="1988292" cy="619162"/>
            </a:xfrm>
            <a:prstGeom prst="round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t" anchorCtr="1"/>
            <a:lstStyle/>
            <a:p>
              <a:r>
                <a:rPr lang="en-GB" sz="1700" dirty="0" err="1" smtClean="0">
                  <a:solidFill>
                    <a:schemeClr val="bg1"/>
                  </a:solidFill>
                </a:rPr>
                <a:t>dpif-netdev</a:t>
              </a:r>
              <a:endParaRPr lang="en-US" sz="1700" dirty="0">
                <a:solidFill>
                  <a:schemeClr val="bg1"/>
                </a:solidFill>
              </a:endParaRPr>
            </a:p>
          </p:txBody>
        </p:sp>
        <p:cxnSp>
          <p:nvCxnSpPr>
            <p:cNvPr id="17" name="Straight Connector 16"/>
            <p:cNvCxnSpPr/>
            <p:nvPr/>
          </p:nvCxnSpPr>
          <p:spPr>
            <a:xfrm>
              <a:off x="2133600" y="4254500"/>
              <a:ext cx="614984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159000" y="5549900"/>
              <a:ext cx="6124442"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603060" y="3885168"/>
              <a:ext cx="1327608" cy="369332"/>
            </a:xfrm>
            <a:prstGeom prst="rect">
              <a:avLst/>
            </a:prstGeom>
            <a:noFill/>
          </p:spPr>
          <p:txBody>
            <a:bodyPr wrap="none" rtlCol="0">
              <a:spAutoFit/>
            </a:bodyPr>
            <a:lstStyle/>
            <a:p>
              <a:r>
                <a:rPr lang="en-US" dirty="0" smtClean="0"/>
                <a:t>User space</a:t>
              </a:r>
              <a:endParaRPr lang="en-US" dirty="0"/>
            </a:p>
          </p:txBody>
        </p:sp>
        <p:sp>
          <p:nvSpPr>
            <p:cNvPr id="21" name="TextBox 20"/>
            <p:cNvSpPr txBox="1"/>
            <p:nvPr/>
          </p:nvSpPr>
          <p:spPr>
            <a:xfrm>
              <a:off x="6603060" y="5180385"/>
              <a:ext cx="1527982" cy="369332"/>
            </a:xfrm>
            <a:prstGeom prst="rect">
              <a:avLst/>
            </a:prstGeom>
            <a:noFill/>
          </p:spPr>
          <p:txBody>
            <a:bodyPr wrap="none" rtlCol="0">
              <a:spAutoFit/>
            </a:bodyPr>
            <a:lstStyle/>
            <a:p>
              <a:r>
                <a:rPr lang="en-US" dirty="0" smtClean="0"/>
                <a:t>Kernel space</a:t>
              </a:r>
              <a:endParaRPr lang="en-US" dirty="0"/>
            </a:p>
          </p:txBody>
        </p:sp>
        <p:sp>
          <p:nvSpPr>
            <p:cNvPr id="22" name="TextBox 21"/>
            <p:cNvSpPr txBox="1"/>
            <p:nvPr/>
          </p:nvSpPr>
          <p:spPr>
            <a:xfrm>
              <a:off x="6603060" y="5931084"/>
              <a:ext cx="1196161" cy="369332"/>
            </a:xfrm>
            <a:prstGeom prst="rect">
              <a:avLst/>
            </a:prstGeom>
            <a:noFill/>
          </p:spPr>
          <p:txBody>
            <a:bodyPr wrap="none" rtlCol="0">
              <a:spAutoFit/>
            </a:bodyPr>
            <a:lstStyle/>
            <a:p>
              <a:r>
                <a:rPr lang="en-US" dirty="0"/>
                <a:t>H</a:t>
              </a:r>
              <a:r>
                <a:rPr lang="en-US" dirty="0" smtClean="0"/>
                <a:t>ardware</a:t>
              </a:r>
              <a:endParaRPr lang="en-US" dirty="0"/>
            </a:p>
          </p:txBody>
        </p:sp>
        <p:sp>
          <p:nvSpPr>
            <p:cNvPr id="26" name="Rounded Rectangle 25"/>
            <p:cNvSpPr/>
            <p:nvPr/>
          </p:nvSpPr>
          <p:spPr>
            <a:xfrm>
              <a:off x="3148652" y="5180567"/>
              <a:ext cx="1124898" cy="354091"/>
            </a:xfrm>
            <a:prstGeom prst="round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t" anchorCtr="1"/>
            <a:lstStyle/>
            <a:p>
              <a:r>
                <a:rPr lang="en-GB" sz="1700" dirty="0" err="1" smtClean="0">
                  <a:solidFill>
                    <a:schemeClr val="bg1"/>
                  </a:solidFill>
                </a:rPr>
                <a:t>vfio</a:t>
              </a:r>
              <a:endParaRPr lang="en-US" sz="1700" dirty="0">
                <a:solidFill>
                  <a:schemeClr val="bg1"/>
                </a:solidFill>
              </a:endParaRPr>
            </a:p>
          </p:txBody>
        </p:sp>
        <p:sp>
          <p:nvSpPr>
            <p:cNvPr id="27" name="Rounded Rectangle 26"/>
            <p:cNvSpPr/>
            <p:nvPr/>
          </p:nvSpPr>
          <p:spPr>
            <a:xfrm>
              <a:off x="4437992" y="5180567"/>
              <a:ext cx="1095654" cy="354091"/>
            </a:xfrm>
            <a:prstGeom prst="round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t" anchorCtr="1"/>
            <a:lstStyle/>
            <a:p>
              <a:r>
                <a:rPr lang="en-GB" sz="1700" dirty="0" err="1" smtClean="0">
                  <a:solidFill>
                    <a:schemeClr val="bg1"/>
                  </a:solidFill>
                </a:rPr>
                <a:t>uio</a:t>
              </a:r>
              <a:endParaRPr lang="en-US" sz="1700" dirty="0">
                <a:solidFill>
                  <a:schemeClr val="bg1"/>
                </a:solidFill>
              </a:endParaRPr>
            </a:p>
          </p:txBody>
        </p:sp>
        <p:pic>
          <p:nvPicPr>
            <p:cNvPr id="29" name="Picture 28"/>
            <p:cNvPicPr>
              <a:picLocks noChangeAspect="1"/>
            </p:cNvPicPr>
            <p:nvPr/>
          </p:nvPicPr>
          <p:blipFill>
            <a:blip r:embed="rId3"/>
            <a:stretch>
              <a:fillRect/>
            </a:stretch>
          </p:blipFill>
          <p:spPr>
            <a:xfrm>
              <a:off x="3201392" y="5677589"/>
              <a:ext cx="1049167" cy="622827"/>
            </a:xfrm>
            <a:prstGeom prst="rect">
              <a:avLst/>
            </a:prstGeom>
          </p:spPr>
        </p:pic>
        <p:pic>
          <p:nvPicPr>
            <p:cNvPr id="30" name="Picture 29"/>
            <p:cNvPicPr>
              <a:picLocks noChangeAspect="1"/>
            </p:cNvPicPr>
            <p:nvPr/>
          </p:nvPicPr>
          <p:blipFill>
            <a:blip r:embed="rId3"/>
            <a:stretch>
              <a:fillRect/>
            </a:stretch>
          </p:blipFill>
          <p:spPr>
            <a:xfrm>
              <a:off x="4631559" y="5731433"/>
              <a:ext cx="1049167" cy="622827"/>
            </a:xfrm>
            <a:prstGeom prst="rect">
              <a:avLst/>
            </a:prstGeom>
          </p:spPr>
        </p:pic>
        <p:sp>
          <p:nvSpPr>
            <p:cNvPr id="31" name="TextBox 30"/>
            <p:cNvSpPr txBox="1"/>
            <p:nvPr/>
          </p:nvSpPr>
          <p:spPr>
            <a:xfrm>
              <a:off x="4192881" y="5941056"/>
              <a:ext cx="683919" cy="369332"/>
            </a:xfrm>
            <a:prstGeom prst="rect">
              <a:avLst/>
            </a:prstGeom>
            <a:noFill/>
          </p:spPr>
          <p:txBody>
            <a:bodyPr wrap="square" rtlCol="0">
              <a:spAutoFit/>
            </a:bodyPr>
            <a:lstStyle/>
            <a:p>
              <a:r>
                <a:rPr lang="en-US" dirty="0" smtClean="0"/>
                <a:t>NIC</a:t>
              </a:r>
              <a:endParaRPr lang="en-US" dirty="0"/>
            </a:p>
          </p:txBody>
        </p:sp>
        <p:sp>
          <p:nvSpPr>
            <p:cNvPr id="32" name="Rounded Rectangle 31"/>
            <p:cNvSpPr/>
            <p:nvPr/>
          </p:nvSpPr>
          <p:spPr>
            <a:xfrm>
              <a:off x="2654365" y="4091465"/>
              <a:ext cx="927035" cy="369333"/>
            </a:xfrm>
            <a:prstGeom prst="round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t" anchorCtr="1"/>
            <a:lstStyle/>
            <a:p>
              <a:r>
                <a:rPr lang="en-GB" sz="1700" dirty="0" err="1" smtClean="0">
                  <a:solidFill>
                    <a:schemeClr val="bg1"/>
                  </a:solidFill>
                </a:rPr>
                <a:t>vfio</a:t>
              </a:r>
              <a:endParaRPr lang="en-US" sz="1700" dirty="0">
                <a:solidFill>
                  <a:schemeClr val="bg1"/>
                </a:solidFill>
              </a:endParaRPr>
            </a:p>
          </p:txBody>
        </p:sp>
        <p:cxnSp>
          <p:nvCxnSpPr>
            <p:cNvPr id="38" name="Straight Arrow Connector 37"/>
            <p:cNvCxnSpPr/>
            <p:nvPr/>
          </p:nvCxnSpPr>
          <p:spPr>
            <a:xfrm>
              <a:off x="2853947" y="3402962"/>
              <a:ext cx="26630" cy="873169"/>
            </a:xfrm>
            <a:prstGeom prst="straightConnector1">
              <a:avLst/>
            </a:prstGeom>
            <a:ln w="101600">
              <a:solidFill>
                <a:srgbClr val="92D050"/>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41" name="Rounded Rectangle 40"/>
            <p:cNvSpPr/>
            <p:nvPr/>
          </p:nvSpPr>
          <p:spPr>
            <a:xfrm>
              <a:off x="1211181" y="3285927"/>
              <a:ext cx="927035" cy="369333"/>
            </a:xfrm>
            <a:prstGeom prst="round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t" anchorCtr="1"/>
            <a:lstStyle/>
            <a:p>
              <a:r>
                <a:rPr lang="en-GB" sz="1700" dirty="0" err="1" smtClean="0">
                  <a:solidFill>
                    <a:schemeClr val="bg1"/>
                  </a:solidFill>
                </a:rPr>
                <a:t>vhost</a:t>
              </a:r>
              <a:endParaRPr lang="en-US" sz="1700" dirty="0">
                <a:solidFill>
                  <a:schemeClr val="bg1"/>
                </a:solidFill>
              </a:endParaRPr>
            </a:p>
          </p:txBody>
        </p:sp>
        <p:cxnSp>
          <p:nvCxnSpPr>
            <p:cNvPr id="42" name="Straight Arrow Connector 41"/>
            <p:cNvCxnSpPr/>
            <p:nvPr/>
          </p:nvCxnSpPr>
          <p:spPr>
            <a:xfrm flipH="1">
              <a:off x="1999396" y="3468407"/>
              <a:ext cx="710782" cy="9965"/>
            </a:xfrm>
            <a:prstGeom prst="straightConnector1">
              <a:avLst/>
            </a:prstGeom>
            <a:ln w="101600">
              <a:solidFill>
                <a:srgbClr val="92D050"/>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47" name="Rounded Rectangle 46"/>
            <p:cNvSpPr/>
            <p:nvPr/>
          </p:nvSpPr>
          <p:spPr>
            <a:xfrm>
              <a:off x="6997359" y="1375221"/>
              <a:ext cx="1545820" cy="699188"/>
            </a:xfrm>
            <a:prstGeom prst="round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t" anchorCtr="1"/>
            <a:lstStyle/>
            <a:p>
              <a:r>
                <a:rPr lang="en-GB" sz="1700" dirty="0" err="1" smtClean="0">
                  <a:solidFill>
                    <a:schemeClr val="bg1"/>
                  </a:solidFill>
                </a:rPr>
                <a:t>Openflow</a:t>
              </a:r>
              <a:r>
                <a:rPr lang="en-GB" sz="1700" dirty="0" smtClean="0">
                  <a:solidFill>
                    <a:schemeClr val="bg1"/>
                  </a:solidFill>
                </a:rPr>
                <a:t> controller</a:t>
              </a:r>
              <a:endParaRPr lang="en-US" sz="1700" dirty="0">
                <a:solidFill>
                  <a:schemeClr val="bg1"/>
                </a:solidFill>
              </a:endParaRPr>
            </a:p>
          </p:txBody>
        </p:sp>
        <p:cxnSp>
          <p:nvCxnSpPr>
            <p:cNvPr id="45" name="Straight Arrow Connector 44"/>
            <p:cNvCxnSpPr/>
            <p:nvPr/>
          </p:nvCxnSpPr>
          <p:spPr>
            <a:xfrm flipH="1" flipV="1">
              <a:off x="6073333" y="1737144"/>
              <a:ext cx="1076011" cy="9167"/>
            </a:xfrm>
            <a:prstGeom prst="straightConnector1">
              <a:avLst/>
            </a:prstGeom>
            <a:ln w="101600">
              <a:solidFill>
                <a:srgbClr val="92D050"/>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54" name="Content Placeholder 53"/>
          <p:cNvSpPr>
            <a:spLocks noGrp="1"/>
          </p:cNvSpPr>
          <p:nvPr>
            <p:ph idx="1"/>
          </p:nvPr>
        </p:nvSpPr>
        <p:spPr>
          <a:xfrm>
            <a:off x="10124786" y="1005841"/>
            <a:ext cx="1457614" cy="5021263"/>
          </a:xfrm>
        </p:spPr>
        <p:txBody>
          <a:bodyPr/>
          <a:lstStyle/>
          <a:p>
            <a:endParaRPr lang="en-US"/>
          </a:p>
        </p:txBody>
      </p:sp>
    </p:spTree>
    <p:extLst>
      <p:ext uri="{BB962C8B-B14F-4D97-AF65-F5344CB8AC3E}">
        <p14:creationId xmlns:p14="http://schemas.microsoft.com/office/powerpoint/2010/main" val="29745820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Rounded Rectangle 133"/>
          <p:cNvSpPr/>
          <p:nvPr/>
        </p:nvSpPr>
        <p:spPr bwMode="auto">
          <a:xfrm>
            <a:off x="11655" y="1651432"/>
            <a:ext cx="12149867" cy="4886528"/>
          </a:xfrm>
          <a:prstGeom prst="roundRect">
            <a:avLst>
              <a:gd name="adj" fmla="val 4816"/>
            </a:avLst>
          </a:prstGeom>
          <a:ln w="50800">
            <a:prstDash val="dash"/>
            <a:headEnd type="none" w="sm" len="sm"/>
            <a:tailEnd type="none" w="sm" len="sm"/>
          </a:ln>
        </p:spPr>
        <p:style>
          <a:lnRef idx="2">
            <a:schemeClr val="dk1"/>
          </a:lnRef>
          <a:fillRef idx="1">
            <a:schemeClr val="lt1"/>
          </a:fillRef>
          <a:effectRef idx="0">
            <a:schemeClr val="dk1"/>
          </a:effectRef>
          <a:fontRef idx="minor">
            <a:schemeClr val="dk1"/>
          </a:fontRef>
        </p:style>
        <p:txBody>
          <a:bodyPr vert="horz" wrap="none" lIns="121920" tIns="60960" rIns="121920" bIns="60960" numCol="1" rtlCol="0" anchor="ctr" anchorCtr="0" compatLnSpc="1">
            <a:prstTxWarp prst="textNoShape">
              <a:avLst/>
            </a:prstTxWarp>
          </a:bodyPr>
          <a:lstStyle/>
          <a:p>
            <a:r>
              <a:rPr lang="en-GB" altLang="en-US" sz="2667">
                <a:solidFill>
                  <a:srgbClr val="061922"/>
                </a:solidFill>
                <a:latin typeface="Arial"/>
                <a:cs typeface="Arial"/>
              </a:rPr>
              <a:t>Control Path</a:t>
            </a:r>
            <a:endParaRPr lang="en-US" altLang="en-US" sz="2667" dirty="0">
              <a:solidFill>
                <a:srgbClr val="061922"/>
              </a:solidFill>
              <a:latin typeface="Arial"/>
              <a:cs typeface="Arial"/>
            </a:endParaRPr>
          </a:p>
        </p:txBody>
      </p:sp>
      <p:sp>
        <p:nvSpPr>
          <p:cNvPr id="23" name="Flowchart: Multidocument 22"/>
          <p:cNvSpPr/>
          <p:nvPr/>
        </p:nvSpPr>
        <p:spPr bwMode="auto">
          <a:xfrm>
            <a:off x="180647" y="1913664"/>
            <a:ext cx="1065956" cy="902075"/>
          </a:xfrm>
          <a:prstGeom prst="flowChartMultidocument">
            <a:avLst/>
          </a:prstGeom>
          <a:ln>
            <a:headEnd type="none" w="sm" len="sm"/>
            <a:tailEnd type="none" w="sm" len="sm"/>
          </a:ln>
        </p:spPr>
        <p:style>
          <a:lnRef idx="1">
            <a:schemeClr val="dk1"/>
          </a:lnRef>
          <a:fillRef idx="2">
            <a:schemeClr val="dk1"/>
          </a:fillRef>
          <a:effectRef idx="1">
            <a:schemeClr val="dk1"/>
          </a:effectRef>
          <a:fontRef idx="minor">
            <a:schemeClr val="dk1"/>
          </a:fontRef>
        </p:style>
        <p:txBody>
          <a:bodyPr vert="horz" wrap="none" lIns="121920" tIns="60960" rIns="121920" bIns="60960" numCol="1" rtlCol="0" anchor="ctr" anchorCtr="0" compatLnSpc="1">
            <a:prstTxWarp prst="textNoShape">
              <a:avLst/>
            </a:prstTxWarp>
          </a:bodyPr>
          <a:lstStyle/>
          <a:p>
            <a:pPr algn="ctr" eaLnBrk="0" fontAlgn="base" hangingPunct="0">
              <a:spcBef>
                <a:spcPct val="0"/>
              </a:spcBef>
              <a:spcAft>
                <a:spcPct val="0"/>
              </a:spcAft>
            </a:pPr>
            <a:endParaRPr lang="en-US" sz="2667" b="1" dirty="0">
              <a:solidFill>
                <a:srgbClr val="061922"/>
              </a:solidFill>
              <a:latin typeface="Neo Sans Intel" pitchFamily="34" charset="0"/>
              <a:cs typeface="Arial" pitchFamily="34" charset="0"/>
            </a:endParaRPr>
          </a:p>
        </p:txBody>
      </p:sp>
      <p:sp>
        <p:nvSpPr>
          <p:cNvPr id="3" name="Title 2"/>
          <p:cNvSpPr>
            <a:spLocks noGrp="1"/>
          </p:cNvSpPr>
          <p:nvPr>
            <p:ph type="title"/>
          </p:nvPr>
        </p:nvSpPr>
        <p:spPr>
          <a:xfrm>
            <a:off x="2664036" y="200117"/>
            <a:ext cx="10972800" cy="640080"/>
          </a:xfrm>
        </p:spPr>
        <p:txBody>
          <a:bodyPr/>
          <a:lstStyle/>
          <a:p>
            <a:pPr algn="ctr"/>
            <a:r>
              <a:rPr lang="en-US" sz="4533" dirty="0">
                <a:latin typeface="Intel Clear Pro" panose="020B0804020202060201" pitchFamily="34" charset="0"/>
                <a:ea typeface="Intel Clear Pro" panose="020B0804020202060201" pitchFamily="34" charset="0"/>
                <a:cs typeface="Intel Clear Pro" panose="020B0804020202060201" pitchFamily="34" charset="0"/>
              </a:rPr>
              <a:t>Open vSwitch (OVS) With DPDK COMMANDS</a:t>
            </a:r>
          </a:p>
        </p:txBody>
      </p:sp>
      <p:sp>
        <p:nvSpPr>
          <p:cNvPr id="46" name="Rounded Rectangle 45"/>
          <p:cNvSpPr/>
          <p:nvPr/>
        </p:nvSpPr>
        <p:spPr bwMode="auto">
          <a:xfrm>
            <a:off x="170311" y="2949297"/>
            <a:ext cx="4149441" cy="2636955"/>
          </a:xfrm>
          <a:prstGeom prst="roundRect">
            <a:avLst>
              <a:gd name="adj" fmla="val 4375"/>
            </a:avLst>
          </a:prstGeom>
          <a:solidFill>
            <a:schemeClr val="accent2"/>
          </a:solidFill>
          <a:ln w="19050" cmpd="sng"/>
        </p:spPr>
        <p:style>
          <a:lnRef idx="3">
            <a:schemeClr val="lt1"/>
          </a:lnRef>
          <a:fillRef idx="1">
            <a:schemeClr val="accent1"/>
          </a:fillRef>
          <a:effectRef idx="1">
            <a:schemeClr val="accent1"/>
          </a:effectRef>
          <a:fontRef idx="minor">
            <a:schemeClr val="lt1"/>
          </a:fontRef>
        </p:style>
        <p:txBody>
          <a:bodyPr lIns="74491" tIns="81264" rIns="74491" bIns="74491" spcCol="1693" anchor="t" anchorCtr="1"/>
          <a:lstStyle/>
          <a:p>
            <a:pPr algn="ctr" defTabSz="869030" fontAlgn="base">
              <a:lnSpc>
                <a:spcPct val="90000"/>
              </a:lnSpc>
              <a:spcBef>
                <a:spcPts val="356"/>
              </a:spcBef>
              <a:spcAft>
                <a:spcPts val="356"/>
              </a:spcAft>
              <a:buClr>
                <a:prstClr val="black"/>
              </a:buClr>
              <a:defRPr/>
            </a:pPr>
            <a:r>
              <a:rPr lang="en-US" sz="1867" kern="0" dirty="0" err="1">
                <a:solidFill>
                  <a:srgbClr val="FFFFFF"/>
                </a:solidFill>
                <a:effectLst>
                  <a:outerShdw blurRad="38100" dist="38100" dir="2700000" algn="tl">
                    <a:srgbClr val="000000">
                      <a:alpha val="43137"/>
                    </a:srgbClr>
                  </a:outerShdw>
                </a:effectLst>
                <a:latin typeface="Arial"/>
                <a:cs typeface="Arial"/>
              </a:rPr>
              <a:t>ovs-vswitchd</a:t>
            </a:r>
            <a:endParaRPr lang="en-US" sz="1867" kern="0" dirty="0">
              <a:solidFill>
                <a:srgbClr val="FFFFFF"/>
              </a:solidFill>
              <a:effectLst>
                <a:outerShdw blurRad="38100" dist="38100" dir="2700000" algn="tl">
                  <a:srgbClr val="000000">
                    <a:alpha val="43137"/>
                  </a:srgbClr>
                </a:outerShdw>
              </a:effectLst>
              <a:latin typeface="Arial"/>
              <a:cs typeface="Arial"/>
            </a:endParaRPr>
          </a:p>
        </p:txBody>
      </p:sp>
      <p:cxnSp>
        <p:nvCxnSpPr>
          <p:cNvPr id="63" name="Straight Connector 62"/>
          <p:cNvCxnSpPr/>
          <p:nvPr/>
        </p:nvCxnSpPr>
        <p:spPr>
          <a:xfrm>
            <a:off x="11655" y="5648493"/>
            <a:ext cx="12231148" cy="0"/>
          </a:xfrm>
          <a:prstGeom prst="line">
            <a:avLst/>
          </a:prstGeom>
          <a:ln w="38100" cmpd="sng">
            <a:solidFill>
              <a:srgbClr val="000000"/>
            </a:solidFill>
            <a:headEnd w="lg" len="lg"/>
            <a:tailEnd w="lg" len="lg"/>
          </a:ln>
        </p:spPr>
        <p:style>
          <a:lnRef idx="3">
            <a:schemeClr val="lt1"/>
          </a:lnRef>
          <a:fillRef idx="1">
            <a:schemeClr val="accent1"/>
          </a:fillRef>
          <a:effectRef idx="1">
            <a:schemeClr val="accent1"/>
          </a:effectRef>
          <a:fontRef idx="minor">
            <a:schemeClr val="lt1"/>
          </a:fontRef>
        </p:style>
      </p:cxnSp>
      <p:sp>
        <p:nvSpPr>
          <p:cNvPr id="70" name="Rounded Rectangle 69"/>
          <p:cNvSpPr>
            <a:spLocks noChangeArrowheads="1"/>
          </p:cNvSpPr>
          <p:nvPr/>
        </p:nvSpPr>
        <p:spPr bwMode="auto">
          <a:xfrm>
            <a:off x="819980" y="2011702"/>
            <a:ext cx="1674811" cy="839559"/>
          </a:xfrm>
          <a:prstGeom prst="roundRect">
            <a:avLst>
              <a:gd name="adj" fmla="val 13791"/>
            </a:avLst>
          </a:prstGeom>
          <a:solidFill>
            <a:schemeClr val="accent2"/>
          </a:solidFill>
          <a:ln w="19050" cmpd="sng"/>
        </p:spPr>
        <p:style>
          <a:lnRef idx="3">
            <a:schemeClr val="lt1"/>
          </a:lnRef>
          <a:fillRef idx="1">
            <a:schemeClr val="accent1"/>
          </a:fillRef>
          <a:effectRef idx="1">
            <a:schemeClr val="accent1"/>
          </a:effectRef>
          <a:fontRef idx="minor">
            <a:schemeClr val="lt1"/>
          </a:fontRef>
        </p:style>
        <p:txBody>
          <a:bodyPr lIns="66485" tIns="0" rIns="66485" bIns="0" spcCol="1512" anchor="ctr" anchorCtr="1"/>
          <a:lstStyle>
            <a:defPPr>
              <a:defRPr lang="en-US"/>
            </a:defPPr>
            <a:lvl1pPr algn="l" rtl="0" eaLnBrk="0" fontAlgn="base" hangingPunct="0">
              <a:spcBef>
                <a:spcPct val="0"/>
              </a:spcBef>
              <a:spcAft>
                <a:spcPct val="0"/>
              </a:spcAft>
              <a:defRPr kern="1200">
                <a:solidFill>
                  <a:schemeClr val="tx1"/>
                </a:solidFill>
                <a:latin typeface="Calibri" pitchFamily="34" charset="0"/>
                <a:ea typeface="+mn-ea"/>
                <a:cs typeface="+mn-cs"/>
              </a:defRPr>
            </a:lvl1pPr>
            <a:lvl2pPr marL="454025" indent="1588" algn="l" rtl="0" eaLnBrk="0" fontAlgn="base" hangingPunct="0">
              <a:spcBef>
                <a:spcPct val="0"/>
              </a:spcBef>
              <a:spcAft>
                <a:spcPct val="0"/>
              </a:spcAft>
              <a:defRPr kern="1200">
                <a:solidFill>
                  <a:schemeClr val="tx1"/>
                </a:solidFill>
                <a:latin typeface="Calibri" pitchFamily="34" charset="0"/>
                <a:ea typeface="+mn-ea"/>
                <a:cs typeface="+mn-cs"/>
              </a:defRPr>
            </a:lvl2pPr>
            <a:lvl3pPr marL="911225" indent="1588" algn="l" rtl="0" eaLnBrk="0" fontAlgn="base" hangingPunct="0">
              <a:spcBef>
                <a:spcPct val="0"/>
              </a:spcBef>
              <a:spcAft>
                <a:spcPct val="0"/>
              </a:spcAft>
              <a:defRPr kern="1200">
                <a:solidFill>
                  <a:schemeClr val="tx1"/>
                </a:solidFill>
                <a:latin typeface="Calibri" pitchFamily="34" charset="0"/>
                <a:ea typeface="+mn-ea"/>
                <a:cs typeface="+mn-cs"/>
              </a:defRPr>
            </a:lvl3pPr>
            <a:lvl4pPr marL="1368425" indent="1588" algn="l" rtl="0" eaLnBrk="0" fontAlgn="base" hangingPunct="0">
              <a:spcBef>
                <a:spcPct val="0"/>
              </a:spcBef>
              <a:spcAft>
                <a:spcPct val="0"/>
              </a:spcAft>
              <a:defRPr kern="1200">
                <a:solidFill>
                  <a:schemeClr val="tx1"/>
                </a:solidFill>
                <a:latin typeface="Calibri" pitchFamily="34" charset="0"/>
                <a:ea typeface="+mn-ea"/>
                <a:cs typeface="+mn-cs"/>
              </a:defRPr>
            </a:lvl4pPr>
            <a:lvl5pPr marL="1825625" indent="1588"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lgn="ctr" defTabSz="775646" eaLnBrk="1" fontAlgn="auto" hangingPunct="1">
              <a:lnSpc>
                <a:spcPct val="90000"/>
              </a:lnSpc>
              <a:spcBef>
                <a:spcPts val="335"/>
              </a:spcBef>
              <a:spcAft>
                <a:spcPts val="335"/>
              </a:spcAft>
              <a:buClr>
                <a:prstClr val="black"/>
              </a:buClr>
              <a:defRPr/>
            </a:pPr>
            <a:r>
              <a:rPr lang="en-US" altLang="en-US" sz="1867" kern="0" dirty="0" err="1">
                <a:solidFill>
                  <a:srgbClr val="FFFFFF"/>
                </a:solidFill>
                <a:effectLst>
                  <a:outerShdw blurRad="38100" dist="38100" dir="2700000" algn="tl">
                    <a:srgbClr val="000000">
                      <a:alpha val="43137"/>
                    </a:srgbClr>
                  </a:outerShdw>
                </a:effectLst>
                <a:latin typeface="Arial"/>
                <a:cs typeface="Arial"/>
              </a:rPr>
              <a:t>ovsdb</a:t>
            </a:r>
            <a:r>
              <a:rPr lang="en-US" altLang="en-US" sz="1867" kern="0" dirty="0">
                <a:solidFill>
                  <a:srgbClr val="FFFFFF"/>
                </a:solidFill>
                <a:effectLst>
                  <a:outerShdw blurRad="38100" dist="38100" dir="2700000" algn="tl">
                    <a:srgbClr val="000000">
                      <a:alpha val="43137"/>
                    </a:srgbClr>
                  </a:outerShdw>
                </a:effectLst>
                <a:latin typeface="Arial"/>
                <a:cs typeface="Arial"/>
              </a:rPr>
              <a:t> server</a:t>
            </a:r>
          </a:p>
        </p:txBody>
      </p:sp>
      <p:sp>
        <p:nvSpPr>
          <p:cNvPr id="102" name="Rounded Rectangle 16"/>
          <p:cNvSpPr>
            <a:spLocks noChangeArrowheads="1"/>
          </p:cNvSpPr>
          <p:nvPr/>
        </p:nvSpPr>
        <p:spPr bwMode="auto">
          <a:xfrm>
            <a:off x="304800" y="3425990"/>
            <a:ext cx="3803600" cy="607061"/>
          </a:xfrm>
          <a:prstGeom prst="roundRect">
            <a:avLst>
              <a:gd name="adj" fmla="val 16667"/>
            </a:avLst>
          </a:prstGeom>
          <a:solidFill>
            <a:schemeClr val="accent2"/>
          </a:solidFill>
          <a:ln w="19050" cmpd="sng"/>
        </p:spPr>
        <p:style>
          <a:lnRef idx="3">
            <a:schemeClr val="lt1"/>
          </a:lnRef>
          <a:fillRef idx="1">
            <a:schemeClr val="accent1"/>
          </a:fillRef>
          <a:effectRef idx="1">
            <a:schemeClr val="accent1"/>
          </a:effectRef>
          <a:fontRef idx="minor">
            <a:schemeClr val="lt1"/>
          </a:fontRef>
        </p:style>
        <p:txBody>
          <a:bodyPr lIns="66485" tIns="0" rIns="66485" bIns="0" spcCol="1512" anchor="ctr" anchorCtr="1"/>
          <a:lstStyle/>
          <a:p>
            <a:pPr algn="ctr" defTabSz="775646" fontAlgn="base">
              <a:lnSpc>
                <a:spcPct val="90000"/>
              </a:lnSpc>
              <a:spcBef>
                <a:spcPts val="335"/>
              </a:spcBef>
              <a:spcAft>
                <a:spcPts val="335"/>
              </a:spcAft>
              <a:buClr>
                <a:prstClr val="black"/>
              </a:buClr>
              <a:defRPr/>
            </a:pPr>
            <a:r>
              <a:rPr lang="en-US" altLang="en-US" sz="1867" kern="0" dirty="0" err="1">
                <a:solidFill>
                  <a:srgbClr val="FFFFFF"/>
                </a:solidFill>
                <a:effectLst>
                  <a:outerShdw blurRad="38100" dist="38100" dir="2700000" algn="tl">
                    <a:srgbClr val="000000">
                      <a:alpha val="43137"/>
                    </a:srgbClr>
                  </a:outerShdw>
                </a:effectLst>
                <a:latin typeface="Arial"/>
                <a:cs typeface="Arial"/>
              </a:rPr>
              <a:t>ofproto</a:t>
            </a:r>
            <a:endParaRPr lang="en-US" altLang="en-US" sz="1867" kern="0" dirty="0">
              <a:solidFill>
                <a:srgbClr val="FFFFFF"/>
              </a:solidFill>
              <a:effectLst>
                <a:outerShdw blurRad="38100" dist="38100" dir="2700000" algn="tl">
                  <a:srgbClr val="000000">
                    <a:alpha val="43137"/>
                  </a:srgbClr>
                </a:outerShdw>
              </a:effectLst>
              <a:latin typeface="Arial"/>
              <a:cs typeface="Arial"/>
            </a:endParaRPr>
          </a:p>
        </p:txBody>
      </p:sp>
      <p:sp>
        <p:nvSpPr>
          <p:cNvPr id="132" name="Up-Down Arrow 131"/>
          <p:cNvSpPr/>
          <p:nvPr/>
        </p:nvSpPr>
        <p:spPr bwMode="auto">
          <a:xfrm>
            <a:off x="1162728" y="2829355"/>
            <a:ext cx="281505" cy="610187"/>
          </a:xfrm>
          <a:prstGeom prst="upDownArrow">
            <a:avLst/>
          </a:pr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vert="horz" wrap="none" lIns="121920" tIns="60960" rIns="121920" bIns="60960" numCol="1" rtlCol="0" anchor="ctr" anchorCtr="0" compatLnSpc="1">
            <a:prstTxWarp prst="textNoShape">
              <a:avLst/>
            </a:prstTxWarp>
          </a:bodyPr>
          <a:lstStyle/>
          <a:p>
            <a:pPr algn="ctr" eaLnBrk="0" fontAlgn="base" hangingPunct="0">
              <a:spcBef>
                <a:spcPct val="0"/>
              </a:spcBef>
              <a:spcAft>
                <a:spcPct val="0"/>
              </a:spcAft>
            </a:pPr>
            <a:endParaRPr lang="en-US" sz="2667" b="1">
              <a:solidFill>
                <a:srgbClr val="FFFFFF"/>
              </a:solidFill>
              <a:latin typeface="Neo Sans Intel" pitchFamily="34" charset="0"/>
              <a:cs typeface="Arial" pitchFamily="34" charset="0"/>
            </a:endParaRPr>
          </a:p>
        </p:txBody>
      </p:sp>
      <p:sp>
        <p:nvSpPr>
          <p:cNvPr id="51" name="Left-Right Arrow 50"/>
          <p:cNvSpPr/>
          <p:nvPr/>
        </p:nvSpPr>
        <p:spPr bwMode="auto">
          <a:xfrm>
            <a:off x="8436281" y="5710735"/>
            <a:ext cx="1397952" cy="384249"/>
          </a:xfrm>
          <a:prstGeom prst="leftRightArrow">
            <a:avLst/>
          </a:prstGeom>
          <a:ln>
            <a:headEnd type="none" w="sm" len="sm"/>
            <a:tailEnd type="none" w="sm" len="sm"/>
          </a:ln>
        </p:spPr>
        <p:style>
          <a:lnRef idx="2">
            <a:schemeClr val="accent5">
              <a:shade val="50000"/>
            </a:schemeClr>
          </a:lnRef>
          <a:fillRef idx="1">
            <a:schemeClr val="accent5"/>
          </a:fillRef>
          <a:effectRef idx="0">
            <a:schemeClr val="accent5"/>
          </a:effectRef>
          <a:fontRef idx="minor">
            <a:schemeClr val="lt1"/>
          </a:fontRef>
        </p:style>
        <p:txBody>
          <a:bodyPr vert="horz" wrap="none" lIns="121920" tIns="60960" rIns="121920" bIns="60960" numCol="1" rtlCol="0" anchor="ctr" anchorCtr="0" compatLnSpc="1">
            <a:prstTxWarp prst="textNoShape">
              <a:avLst/>
            </a:prstTxWarp>
          </a:bodyPr>
          <a:lstStyle/>
          <a:p>
            <a:pPr algn="ctr" eaLnBrk="0" fontAlgn="base" hangingPunct="0">
              <a:spcBef>
                <a:spcPct val="0"/>
              </a:spcBef>
              <a:spcAft>
                <a:spcPct val="0"/>
              </a:spcAft>
            </a:pPr>
            <a:endParaRPr lang="en-US" sz="2667" b="1">
              <a:solidFill>
                <a:srgbClr val="FFFFFF"/>
              </a:solidFill>
              <a:latin typeface="Neo Sans Intel" pitchFamily="34" charset="0"/>
              <a:cs typeface="Arial" pitchFamily="34" charset="0"/>
            </a:endParaRPr>
          </a:p>
        </p:txBody>
      </p:sp>
      <p:sp>
        <p:nvSpPr>
          <p:cNvPr id="52" name="Left-Right Arrow 51"/>
          <p:cNvSpPr/>
          <p:nvPr/>
        </p:nvSpPr>
        <p:spPr bwMode="auto">
          <a:xfrm>
            <a:off x="8450098" y="6137536"/>
            <a:ext cx="1384135" cy="372137"/>
          </a:xfrm>
          <a:prstGeom prst="leftRightArrow">
            <a:avLst/>
          </a:pr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vert="horz" wrap="none" lIns="121920" tIns="60960" rIns="121920" bIns="60960" numCol="1" rtlCol="0" anchor="ctr" anchorCtr="0" compatLnSpc="1">
            <a:prstTxWarp prst="textNoShape">
              <a:avLst/>
            </a:prstTxWarp>
          </a:bodyPr>
          <a:lstStyle/>
          <a:p>
            <a:pPr algn="ctr" eaLnBrk="0" fontAlgn="base" hangingPunct="0">
              <a:spcBef>
                <a:spcPct val="0"/>
              </a:spcBef>
              <a:spcAft>
                <a:spcPct val="0"/>
              </a:spcAft>
            </a:pPr>
            <a:endParaRPr lang="en-US" sz="2667" b="1">
              <a:solidFill>
                <a:srgbClr val="FFFFFF"/>
              </a:solidFill>
              <a:latin typeface="Neo Sans Intel" pitchFamily="34" charset="0"/>
              <a:cs typeface="Arial" pitchFamily="34" charset="0"/>
            </a:endParaRPr>
          </a:p>
        </p:txBody>
      </p:sp>
      <p:sp>
        <p:nvSpPr>
          <p:cNvPr id="53" name="TextBox 49"/>
          <p:cNvSpPr txBox="1">
            <a:spLocks noChangeArrowheads="1"/>
          </p:cNvSpPr>
          <p:nvPr/>
        </p:nvSpPr>
        <p:spPr bwMode="auto">
          <a:xfrm>
            <a:off x="9876386" y="5726723"/>
            <a:ext cx="1777985" cy="287323"/>
          </a:xfrm>
          <a:prstGeom prst="rect">
            <a:avLst/>
          </a:prstGeom>
          <a:noFill/>
          <a:ln w="19050" cmpd="sng"/>
          <a:extLst/>
        </p:spPr>
        <p:style>
          <a:lnRef idx="3">
            <a:schemeClr val="lt1"/>
          </a:lnRef>
          <a:fillRef idx="1">
            <a:schemeClr val="accent1"/>
          </a:fillRef>
          <a:effectRef idx="1">
            <a:schemeClr val="accent1"/>
          </a:effectRef>
          <a:fontRef idx="minor">
            <a:schemeClr val="lt1"/>
          </a:fontRef>
        </p:style>
        <p:txBody>
          <a:bodyPr wrap="square"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Calibri" pitchFamily="34" charset="0"/>
                <a:ea typeface="+mn-ea"/>
                <a:cs typeface="+mn-cs"/>
              </a:defRPr>
            </a:lvl1pPr>
            <a:lvl2pPr marL="454025" indent="1588" algn="l" rtl="0" eaLnBrk="0" fontAlgn="base" hangingPunct="0">
              <a:spcBef>
                <a:spcPct val="0"/>
              </a:spcBef>
              <a:spcAft>
                <a:spcPct val="0"/>
              </a:spcAft>
              <a:defRPr kern="1200">
                <a:solidFill>
                  <a:schemeClr val="tx1"/>
                </a:solidFill>
                <a:latin typeface="Calibri" pitchFamily="34" charset="0"/>
                <a:ea typeface="+mn-ea"/>
                <a:cs typeface="+mn-cs"/>
              </a:defRPr>
            </a:lvl2pPr>
            <a:lvl3pPr marL="911225" indent="1588" algn="l" rtl="0" eaLnBrk="0" fontAlgn="base" hangingPunct="0">
              <a:spcBef>
                <a:spcPct val="0"/>
              </a:spcBef>
              <a:spcAft>
                <a:spcPct val="0"/>
              </a:spcAft>
              <a:defRPr kern="1200">
                <a:solidFill>
                  <a:schemeClr val="tx1"/>
                </a:solidFill>
                <a:latin typeface="Calibri" pitchFamily="34" charset="0"/>
                <a:ea typeface="+mn-ea"/>
                <a:cs typeface="+mn-cs"/>
              </a:defRPr>
            </a:lvl3pPr>
            <a:lvl4pPr marL="1368425" indent="1588" algn="l" rtl="0" eaLnBrk="0" fontAlgn="base" hangingPunct="0">
              <a:spcBef>
                <a:spcPct val="0"/>
              </a:spcBef>
              <a:spcAft>
                <a:spcPct val="0"/>
              </a:spcAft>
              <a:defRPr kern="1200">
                <a:solidFill>
                  <a:schemeClr val="tx1"/>
                </a:solidFill>
                <a:latin typeface="Calibri" pitchFamily="34" charset="0"/>
                <a:ea typeface="+mn-ea"/>
                <a:cs typeface="+mn-cs"/>
              </a:defRPr>
            </a:lvl4pPr>
            <a:lvl5pPr marL="1825625" indent="1588"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r>
              <a:rPr lang="en-US" altLang="en-US" sz="1867" dirty="0">
                <a:solidFill>
                  <a:srgbClr val="061922"/>
                </a:solidFill>
                <a:latin typeface="Arial"/>
                <a:cs typeface="Arial"/>
              </a:rPr>
              <a:t>Data Path</a:t>
            </a:r>
          </a:p>
        </p:txBody>
      </p:sp>
      <p:sp>
        <p:nvSpPr>
          <p:cNvPr id="54" name="TextBox 49"/>
          <p:cNvSpPr txBox="1">
            <a:spLocks noChangeArrowheads="1"/>
          </p:cNvSpPr>
          <p:nvPr/>
        </p:nvSpPr>
        <p:spPr bwMode="auto">
          <a:xfrm>
            <a:off x="9876385" y="6177328"/>
            <a:ext cx="1777985" cy="287323"/>
          </a:xfrm>
          <a:prstGeom prst="rect">
            <a:avLst/>
          </a:prstGeom>
          <a:noFill/>
          <a:ln w="19050" cmpd="sng"/>
          <a:extLst/>
        </p:spPr>
        <p:style>
          <a:lnRef idx="3">
            <a:schemeClr val="lt1"/>
          </a:lnRef>
          <a:fillRef idx="1">
            <a:schemeClr val="accent1"/>
          </a:fillRef>
          <a:effectRef idx="1">
            <a:schemeClr val="accent1"/>
          </a:effectRef>
          <a:fontRef idx="minor">
            <a:schemeClr val="lt1"/>
          </a:fontRef>
        </p:style>
        <p:txBody>
          <a:bodyPr wrap="square"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Calibri" pitchFamily="34" charset="0"/>
                <a:ea typeface="+mn-ea"/>
                <a:cs typeface="+mn-cs"/>
              </a:defRPr>
            </a:lvl1pPr>
            <a:lvl2pPr marL="454025" indent="1588" algn="l" rtl="0" eaLnBrk="0" fontAlgn="base" hangingPunct="0">
              <a:spcBef>
                <a:spcPct val="0"/>
              </a:spcBef>
              <a:spcAft>
                <a:spcPct val="0"/>
              </a:spcAft>
              <a:defRPr kern="1200">
                <a:solidFill>
                  <a:schemeClr val="tx1"/>
                </a:solidFill>
                <a:latin typeface="Calibri" pitchFamily="34" charset="0"/>
                <a:ea typeface="+mn-ea"/>
                <a:cs typeface="+mn-cs"/>
              </a:defRPr>
            </a:lvl2pPr>
            <a:lvl3pPr marL="911225" indent="1588" algn="l" rtl="0" eaLnBrk="0" fontAlgn="base" hangingPunct="0">
              <a:spcBef>
                <a:spcPct val="0"/>
              </a:spcBef>
              <a:spcAft>
                <a:spcPct val="0"/>
              </a:spcAft>
              <a:defRPr kern="1200">
                <a:solidFill>
                  <a:schemeClr val="tx1"/>
                </a:solidFill>
                <a:latin typeface="Calibri" pitchFamily="34" charset="0"/>
                <a:ea typeface="+mn-ea"/>
                <a:cs typeface="+mn-cs"/>
              </a:defRPr>
            </a:lvl3pPr>
            <a:lvl4pPr marL="1368425" indent="1588" algn="l" rtl="0" eaLnBrk="0" fontAlgn="base" hangingPunct="0">
              <a:spcBef>
                <a:spcPct val="0"/>
              </a:spcBef>
              <a:spcAft>
                <a:spcPct val="0"/>
              </a:spcAft>
              <a:defRPr kern="1200">
                <a:solidFill>
                  <a:schemeClr val="tx1"/>
                </a:solidFill>
                <a:latin typeface="Calibri" pitchFamily="34" charset="0"/>
                <a:ea typeface="+mn-ea"/>
                <a:cs typeface="+mn-cs"/>
              </a:defRPr>
            </a:lvl4pPr>
            <a:lvl5pPr marL="1825625" indent="1588"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r>
              <a:rPr lang="en-US" altLang="en-US" sz="1867" dirty="0">
                <a:solidFill>
                  <a:srgbClr val="061922"/>
                </a:solidFill>
                <a:latin typeface="Arial"/>
                <a:cs typeface="Arial"/>
              </a:rPr>
              <a:t>Control Path</a:t>
            </a:r>
          </a:p>
        </p:txBody>
      </p:sp>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185296" y="365421"/>
            <a:ext cx="4007451" cy="3097036"/>
          </a:xfrm>
          <a:prstGeom prst="rect">
            <a:avLst/>
          </a:prstGeom>
        </p:spPr>
      </p:pic>
      <p:sp>
        <p:nvSpPr>
          <p:cNvPr id="5" name="Rounded Rectangular Callout 4"/>
          <p:cNvSpPr/>
          <p:nvPr/>
        </p:nvSpPr>
        <p:spPr>
          <a:xfrm>
            <a:off x="4947479" y="1139015"/>
            <a:ext cx="5495235" cy="804637"/>
          </a:xfrm>
          <a:prstGeom prst="wedgeRoundRectCallout">
            <a:avLst>
              <a:gd name="adj1" fmla="val -99420"/>
              <a:gd name="adj2" fmla="val 79553"/>
              <a:gd name="adj3" fmla="val 16667"/>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GB" sz="2400" dirty="0" err="1" smtClean="0">
                <a:solidFill>
                  <a:prstClr val="white"/>
                </a:solidFill>
              </a:rPr>
              <a:t>ovs-vsctl</a:t>
            </a:r>
            <a:r>
              <a:rPr lang="en-GB" sz="2400" dirty="0" smtClean="0">
                <a:solidFill>
                  <a:prstClr val="white"/>
                </a:solidFill>
              </a:rPr>
              <a:t>  - </a:t>
            </a:r>
            <a:r>
              <a:rPr lang="en-GB" sz="2400" dirty="0" err="1" smtClean="0">
                <a:solidFill>
                  <a:prstClr val="white"/>
                </a:solidFill>
              </a:rPr>
              <a:t>vswitch</a:t>
            </a:r>
            <a:r>
              <a:rPr lang="en-GB" sz="2400" dirty="0" smtClean="0">
                <a:solidFill>
                  <a:prstClr val="white"/>
                </a:solidFill>
              </a:rPr>
              <a:t> management</a:t>
            </a:r>
            <a:endParaRPr lang="en-US" sz="2400" dirty="0">
              <a:solidFill>
                <a:prstClr val="white"/>
              </a:solidFill>
            </a:endParaRPr>
          </a:p>
        </p:txBody>
      </p:sp>
      <p:sp>
        <p:nvSpPr>
          <p:cNvPr id="43" name="Rounded Rectangular Callout 42"/>
          <p:cNvSpPr/>
          <p:nvPr/>
        </p:nvSpPr>
        <p:spPr>
          <a:xfrm>
            <a:off x="4947479" y="2142311"/>
            <a:ext cx="5495235" cy="804637"/>
          </a:xfrm>
          <a:prstGeom prst="wedgeRoundRectCallout">
            <a:avLst>
              <a:gd name="adj1" fmla="val -71314"/>
              <a:gd name="adj2" fmla="val 14190"/>
              <a:gd name="adj3" fmla="val 16667"/>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GB" sz="2400" dirty="0" err="1" smtClean="0">
                <a:solidFill>
                  <a:prstClr val="white"/>
                </a:solidFill>
              </a:rPr>
              <a:t>ovs-ofctl</a:t>
            </a:r>
            <a:r>
              <a:rPr lang="en-GB" sz="2400" dirty="0" smtClean="0">
                <a:solidFill>
                  <a:prstClr val="white"/>
                </a:solidFill>
              </a:rPr>
              <a:t> – </a:t>
            </a:r>
            <a:r>
              <a:rPr lang="en-GB" sz="2400" dirty="0" err="1" smtClean="0">
                <a:solidFill>
                  <a:prstClr val="white"/>
                </a:solidFill>
              </a:rPr>
              <a:t>Openflow</a:t>
            </a:r>
            <a:r>
              <a:rPr lang="en-GB" sz="2400" dirty="0" smtClean="0">
                <a:solidFill>
                  <a:prstClr val="white"/>
                </a:solidFill>
              </a:rPr>
              <a:t> management</a:t>
            </a:r>
            <a:endParaRPr lang="en-US" sz="2400" dirty="0">
              <a:solidFill>
                <a:prstClr val="white"/>
              </a:solidFill>
            </a:endParaRPr>
          </a:p>
        </p:txBody>
      </p:sp>
      <p:sp>
        <p:nvSpPr>
          <p:cNvPr id="45" name="Rounded Rectangular Callout 44"/>
          <p:cNvSpPr/>
          <p:nvPr/>
        </p:nvSpPr>
        <p:spPr>
          <a:xfrm>
            <a:off x="4947479" y="3332571"/>
            <a:ext cx="6274703" cy="804637"/>
          </a:xfrm>
          <a:prstGeom prst="wedgeRoundRectCallout">
            <a:avLst>
              <a:gd name="adj1" fmla="val -66200"/>
              <a:gd name="adj2" fmla="val -49835"/>
              <a:gd name="adj3" fmla="val 16667"/>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GB" sz="2400" dirty="0" err="1" smtClean="0">
                <a:solidFill>
                  <a:prstClr val="white"/>
                </a:solidFill>
              </a:rPr>
              <a:t>ovs-appctl</a:t>
            </a:r>
            <a:r>
              <a:rPr lang="en-GB" sz="2400" dirty="0" smtClean="0">
                <a:solidFill>
                  <a:prstClr val="white"/>
                </a:solidFill>
              </a:rPr>
              <a:t> – </a:t>
            </a:r>
            <a:r>
              <a:rPr lang="en-GB" sz="2400" dirty="0" err="1" smtClean="0">
                <a:solidFill>
                  <a:prstClr val="white"/>
                </a:solidFill>
              </a:rPr>
              <a:t>ovs-vswitch</a:t>
            </a:r>
            <a:r>
              <a:rPr lang="en-GB" sz="2400" dirty="0" err="1" smtClean="0">
                <a:solidFill>
                  <a:prstClr val="white"/>
                </a:solidFill>
              </a:rPr>
              <a:t>d</a:t>
            </a:r>
            <a:r>
              <a:rPr lang="en-GB" sz="2400" dirty="0" smtClean="0">
                <a:solidFill>
                  <a:prstClr val="white"/>
                </a:solidFill>
              </a:rPr>
              <a:t> management</a:t>
            </a:r>
            <a:endParaRPr lang="en-US" sz="2400" dirty="0">
              <a:solidFill>
                <a:prstClr val="white"/>
              </a:solidFill>
            </a:endParaRPr>
          </a:p>
        </p:txBody>
      </p:sp>
      <p:sp>
        <p:nvSpPr>
          <p:cNvPr id="20" name="Rounded Rectangle 16"/>
          <p:cNvSpPr>
            <a:spLocks noChangeArrowheads="1"/>
          </p:cNvSpPr>
          <p:nvPr/>
        </p:nvSpPr>
        <p:spPr bwMode="auto">
          <a:xfrm>
            <a:off x="2369555" y="4143751"/>
            <a:ext cx="1865845" cy="1323996"/>
          </a:xfrm>
          <a:prstGeom prst="roundRect">
            <a:avLst>
              <a:gd name="adj" fmla="val 7125"/>
            </a:avLst>
          </a:prstGeom>
          <a:noFill/>
          <a:ln w="19050" cmpd="sng"/>
        </p:spPr>
        <p:style>
          <a:lnRef idx="3">
            <a:schemeClr val="lt1"/>
          </a:lnRef>
          <a:fillRef idx="1">
            <a:schemeClr val="accent1"/>
          </a:fillRef>
          <a:effectRef idx="1">
            <a:schemeClr val="accent1"/>
          </a:effectRef>
          <a:fontRef idx="minor">
            <a:schemeClr val="lt1"/>
          </a:fontRef>
        </p:style>
        <p:txBody>
          <a:bodyPr lIns="66485" tIns="0" rIns="66485" bIns="0" spcCol="1512" anchor="ctr" anchorCtr="1"/>
          <a:lstStyle/>
          <a:p>
            <a:pPr algn="ctr" defTabSz="775646" fontAlgn="base">
              <a:lnSpc>
                <a:spcPct val="90000"/>
              </a:lnSpc>
              <a:spcBef>
                <a:spcPts val="335"/>
              </a:spcBef>
              <a:spcAft>
                <a:spcPts val="335"/>
              </a:spcAft>
              <a:buClr>
                <a:prstClr val="black"/>
              </a:buClr>
              <a:defRPr/>
            </a:pPr>
            <a:r>
              <a:rPr lang="en-US" altLang="en-US" kern="0" dirty="0" err="1">
                <a:solidFill>
                  <a:srgbClr val="FFFFFF"/>
                </a:solidFill>
                <a:effectLst>
                  <a:outerShdw blurRad="38100" dist="38100" dir="2700000" algn="tl">
                    <a:srgbClr val="000000">
                      <a:alpha val="43137"/>
                    </a:srgbClr>
                  </a:outerShdw>
                </a:effectLst>
                <a:latin typeface="Arial"/>
                <a:cs typeface="Arial"/>
              </a:rPr>
              <a:t>dpif-netdev</a:t>
            </a:r>
            <a:r>
              <a:rPr lang="en-US" altLang="en-US" kern="0" dirty="0">
                <a:solidFill>
                  <a:srgbClr val="FFFFFF"/>
                </a:solidFill>
                <a:effectLst>
                  <a:outerShdw blurRad="38100" dist="38100" dir="2700000" algn="tl">
                    <a:srgbClr val="000000">
                      <a:alpha val="43137"/>
                    </a:srgbClr>
                  </a:outerShdw>
                </a:effectLst>
                <a:latin typeface="Arial"/>
                <a:cs typeface="Arial"/>
              </a:rPr>
              <a:t> (User Space Forwarding)</a:t>
            </a:r>
          </a:p>
        </p:txBody>
      </p:sp>
      <p:sp>
        <p:nvSpPr>
          <p:cNvPr id="21" name="Rounded Rectangle 16"/>
          <p:cNvSpPr>
            <a:spLocks noChangeArrowheads="1"/>
          </p:cNvSpPr>
          <p:nvPr/>
        </p:nvSpPr>
        <p:spPr bwMode="auto">
          <a:xfrm>
            <a:off x="363350" y="4138137"/>
            <a:ext cx="1927222" cy="1323996"/>
          </a:xfrm>
          <a:prstGeom prst="roundRect">
            <a:avLst>
              <a:gd name="adj" fmla="val 7125"/>
            </a:avLst>
          </a:prstGeom>
          <a:noFill/>
          <a:ln w="19050" cmpd="sng"/>
        </p:spPr>
        <p:style>
          <a:lnRef idx="3">
            <a:schemeClr val="lt1"/>
          </a:lnRef>
          <a:fillRef idx="1">
            <a:schemeClr val="accent1"/>
          </a:fillRef>
          <a:effectRef idx="1">
            <a:schemeClr val="accent1"/>
          </a:effectRef>
          <a:fontRef idx="minor">
            <a:schemeClr val="lt1"/>
          </a:fontRef>
        </p:style>
        <p:txBody>
          <a:bodyPr lIns="66485" tIns="0" rIns="66485" bIns="0" spcCol="1512" anchor="ctr" anchorCtr="1"/>
          <a:lstStyle/>
          <a:p>
            <a:pPr algn="ctr" defTabSz="775646" fontAlgn="base">
              <a:lnSpc>
                <a:spcPct val="90000"/>
              </a:lnSpc>
              <a:spcBef>
                <a:spcPts val="335"/>
              </a:spcBef>
              <a:spcAft>
                <a:spcPts val="335"/>
              </a:spcAft>
              <a:buClr>
                <a:prstClr val="black"/>
              </a:buClr>
              <a:defRPr/>
            </a:pPr>
            <a:r>
              <a:rPr lang="en-US" altLang="en-US" kern="0" dirty="0" err="1" smtClean="0">
                <a:solidFill>
                  <a:srgbClr val="FFFFFF"/>
                </a:solidFill>
                <a:effectLst>
                  <a:outerShdw blurRad="38100" dist="38100" dir="2700000" algn="tl">
                    <a:srgbClr val="000000">
                      <a:alpha val="43137"/>
                    </a:srgbClr>
                  </a:outerShdw>
                </a:effectLst>
                <a:latin typeface="Arial"/>
                <a:cs typeface="Arial"/>
              </a:rPr>
              <a:t>dpif-netlink</a:t>
            </a:r>
            <a:endParaRPr lang="en-US" altLang="en-US" kern="0" dirty="0" smtClean="0">
              <a:solidFill>
                <a:srgbClr val="FFFFFF"/>
              </a:solidFill>
              <a:effectLst>
                <a:outerShdw blurRad="38100" dist="38100" dir="2700000" algn="tl">
                  <a:srgbClr val="000000">
                    <a:alpha val="43137"/>
                  </a:srgbClr>
                </a:outerShdw>
              </a:effectLst>
              <a:latin typeface="Arial"/>
              <a:cs typeface="Arial"/>
            </a:endParaRPr>
          </a:p>
          <a:p>
            <a:pPr algn="ctr" defTabSz="775646" fontAlgn="base">
              <a:lnSpc>
                <a:spcPct val="90000"/>
              </a:lnSpc>
              <a:spcBef>
                <a:spcPts val="335"/>
              </a:spcBef>
              <a:spcAft>
                <a:spcPts val="335"/>
              </a:spcAft>
              <a:buClr>
                <a:prstClr val="black"/>
              </a:buClr>
              <a:defRPr/>
            </a:pPr>
            <a:r>
              <a:rPr lang="en-US" altLang="en-US" kern="0" dirty="0" smtClean="0">
                <a:solidFill>
                  <a:srgbClr val="FFFFFF"/>
                </a:solidFill>
                <a:effectLst>
                  <a:outerShdw blurRad="38100" dist="38100" dir="2700000" algn="tl">
                    <a:srgbClr val="000000">
                      <a:alpha val="43137"/>
                    </a:srgbClr>
                  </a:outerShdw>
                </a:effectLst>
                <a:latin typeface="Arial"/>
                <a:cs typeface="Arial"/>
              </a:rPr>
              <a:t>(Kernel Space Forwarding – Control only)</a:t>
            </a:r>
            <a:endParaRPr lang="en-US" altLang="en-US" kern="0" dirty="0">
              <a:solidFill>
                <a:srgbClr val="FFFFFF"/>
              </a:solidFill>
              <a:effectLst>
                <a:outerShdw blurRad="38100" dist="38100" dir="2700000" algn="tl">
                  <a:srgbClr val="000000">
                    <a:alpha val="43137"/>
                  </a:srgbClr>
                </a:outerShdw>
              </a:effectLst>
              <a:latin typeface="Arial"/>
              <a:cs typeface="Arial"/>
            </a:endParaRPr>
          </a:p>
        </p:txBody>
      </p:sp>
      <p:sp>
        <p:nvSpPr>
          <p:cNvPr id="22" name="Rounded Rectangle 16"/>
          <p:cNvSpPr>
            <a:spLocks noChangeArrowheads="1"/>
          </p:cNvSpPr>
          <p:nvPr/>
        </p:nvSpPr>
        <p:spPr bwMode="auto">
          <a:xfrm>
            <a:off x="330200" y="5737390"/>
            <a:ext cx="3803600" cy="607061"/>
          </a:xfrm>
          <a:prstGeom prst="roundRect">
            <a:avLst>
              <a:gd name="adj" fmla="val 16667"/>
            </a:avLst>
          </a:prstGeom>
          <a:solidFill>
            <a:schemeClr val="accent2"/>
          </a:solidFill>
          <a:ln w="19050" cmpd="sng"/>
        </p:spPr>
        <p:style>
          <a:lnRef idx="3">
            <a:schemeClr val="lt1"/>
          </a:lnRef>
          <a:fillRef idx="1">
            <a:schemeClr val="accent1"/>
          </a:fillRef>
          <a:effectRef idx="1">
            <a:schemeClr val="accent1"/>
          </a:effectRef>
          <a:fontRef idx="minor">
            <a:schemeClr val="lt1"/>
          </a:fontRef>
        </p:style>
        <p:txBody>
          <a:bodyPr lIns="66485" tIns="0" rIns="66485" bIns="0" spcCol="1512" anchor="ctr" anchorCtr="1"/>
          <a:lstStyle/>
          <a:p>
            <a:pPr algn="ctr" defTabSz="775646" fontAlgn="base">
              <a:lnSpc>
                <a:spcPct val="90000"/>
              </a:lnSpc>
              <a:spcBef>
                <a:spcPts val="335"/>
              </a:spcBef>
              <a:spcAft>
                <a:spcPts val="335"/>
              </a:spcAft>
              <a:buClr>
                <a:prstClr val="black"/>
              </a:buClr>
              <a:defRPr/>
            </a:pPr>
            <a:r>
              <a:rPr lang="en-US" altLang="en-US" sz="1867" kern="0" dirty="0" smtClean="0">
                <a:solidFill>
                  <a:srgbClr val="FFFFFF"/>
                </a:solidFill>
                <a:effectLst>
                  <a:outerShdw blurRad="38100" dist="38100" dir="2700000" algn="tl">
                    <a:srgbClr val="000000">
                      <a:alpha val="43137"/>
                    </a:srgbClr>
                  </a:outerShdw>
                </a:effectLst>
                <a:latin typeface="Arial"/>
                <a:cs typeface="Arial"/>
              </a:rPr>
              <a:t>openvswitch.ko</a:t>
            </a:r>
            <a:endParaRPr lang="en-US" altLang="en-US" sz="1867" kern="0" dirty="0">
              <a:solidFill>
                <a:srgbClr val="FFFFFF"/>
              </a:solidFill>
              <a:effectLst>
                <a:outerShdw blurRad="38100" dist="38100" dir="2700000" algn="tl">
                  <a:srgbClr val="000000">
                    <a:alpha val="43137"/>
                  </a:srgbClr>
                </a:outerShdw>
              </a:effectLst>
              <a:latin typeface="Arial"/>
              <a:cs typeface="Arial"/>
            </a:endParaRPr>
          </a:p>
        </p:txBody>
      </p:sp>
      <p:sp>
        <p:nvSpPr>
          <p:cNvPr id="24" name="Up-Down Arrow 23"/>
          <p:cNvSpPr/>
          <p:nvPr/>
        </p:nvSpPr>
        <p:spPr bwMode="auto">
          <a:xfrm>
            <a:off x="546400" y="5325541"/>
            <a:ext cx="281505" cy="610187"/>
          </a:xfrm>
          <a:prstGeom prst="upDownArrow">
            <a:avLst/>
          </a:pr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vert="horz" wrap="none" lIns="121920" tIns="60960" rIns="121920" bIns="60960" numCol="1" rtlCol="0" anchor="ctr" anchorCtr="0" compatLnSpc="1">
            <a:prstTxWarp prst="textNoShape">
              <a:avLst/>
            </a:prstTxWarp>
          </a:bodyPr>
          <a:lstStyle/>
          <a:p>
            <a:pPr algn="ctr" eaLnBrk="0" fontAlgn="base" hangingPunct="0">
              <a:spcBef>
                <a:spcPct val="0"/>
              </a:spcBef>
              <a:spcAft>
                <a:spcPct val="0"/>
              </a:spcAft>
            </a:pPr>
            <a:endParaRPr lang="en-US" sz="2667" b="1">
              <a:solidFill>
                <a:srgbClr val="FFFFFF"/>
              </a:solidFill>
              <a:latin typeface="Neo Sans Intel" pitchFamily="34" charset="0"/>
              <a:cs typeface="Arial" pitchFamily="34" charset="0"/>
            </a:endParaRPr>
          </a:p>
        </p:txBody>
      </p:sp>
    </p:spTree>
    <p:custDataLst>
      <p:tags r:id="rId1"/>
    </p:custDataLst>
    <p:extLst>
      <p:ext uri="{BB962C8B-B14F-4D97-AF65-F5344CB8AC3E}">
        <p14:creationId xmlns:p14="http://schemas.microsoft.com/office/powerpoint/2010/main" val="98072092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FFISYNC_SLIDE_GUID" val="d273e070-9494-410c-b843-e7f759a260c7"/>
</p:tagLst>
</file>

<file path=ppt/tags/tag2.xml><?xml version="1.0" encoding="utf-8"?>
<p:tagLst xmlns:a="http://schemas.openxmlformats.org/drawingml/2006/main" xmlns:r="http://schemas.openxmlformats.org/officeDocument/2006/relationships" xmlns:p="http://schemas.openxmlformats.org/presentationml/2006/main">
  <p:tag name="OFFISYNC_SLIDE_GUID" val="453a2734-3182-401b-8dba-2d6da8a11c53"/>
</p:tagLst>
</file>

<file path=ppt/tags/tag3.xml><?xml version="1.0" encoding="utf-8"?>
<p:tagLst xmlns:a="http://schemas.openxmlformats.org/drawingml/2006/main" xmlns:r="http://schemas.openxmlformats.org/officeDocument/2006/relationships" xmlns:p="http://schemas.openxmlformats.org/presentationml/2006/main">
  <p:tag name="OFFISYNC_SLIDE_GUID" val="8cd6cb2e-1a85-41c2-8a57-60ddc4da8a69"/>
</p:tagLst>
</file>

<file path=ppt/tags/tag4.xml><?xml version="1.0" encoding="utf-8"?>
<p:tagLst xmlns:a="http://schemas.openxmlformats.org/drawingml/2006/main" xmlns:r="http://schemas.openxmlformats.org/officeDocument/2006/relationships" xmlns:p="http://schemas.openxmlformats.org/presentationml/2006/main">
  <p:tag name="OFFISYNC_SLIDE_GUID" val="e114f7e3-c239-4ca3-ad19-d39a32cadd8f"/>
</p:tagLst>
</file>

<file path=ppt/tags/tag5.xml><?xml version="1.0" encoding="utf-8"?>
<p:tagLst xmlns:a="http://schemas.openxmlformats.org/drawingml/2006/main" xmlns:r="http://schemas.openxmlformats.org/officeDocument/2006/relationships" xmlns:p="http://schemas.openxmlformats.org/presentationml/2006/main">
  <p:tag name="OFFISYNC_SLIDE_GUID" val="e114f7e3-c239-4ca3-ad19-d39a32cadd8f"/>
</p:tagLst>
</file>

<file path=ppt/tags/tag6.xml><?xml version="1.0" encoding="utf-8"?>
<p:tagLst xmlns:a="http://schemas.openxmlformats.org/drawingml/2006/main" xmlns:r="http://schemas.openxmlformats.org/officeDocument/2006/relationships" xmlns:p="http://schemas.openxmlformats.org/presentationml/2006/main">
  <p:tag name="OFFISYNC_SLIDE_GUID" val="97a63d5b-372a-47cb-8b35-37d0ee006404"/>
</p:tagLst>
</file>

<file path=ppt/tags/tag7.xml><?xml version="1.0" encoding="utf-8"?>
<p:tagLst xmlns:a="http://schemas.openxmlformats.org/drawingml/2006/main" xmlns:r="http://schemas.openxmlformats.org/officeDocument/2006/relationships" xmlns:p="http://schemas.openxmlformats.org/presentationml/2006/main">
  <p:tag name="OFFISYNC_SLIDE_GUID" val="54fac3de-8e19-4a54-a148-6ce31005e419"/>
</p:tagLst>
</file>

<file path=ppt/tags/tag8.xml><?xml version="1.0" encoding="utf-8"?>
<p:tagLst xmlns:a="http://schemas.openxmlformats.org/drawingml/2006/main" xmlns:r="http://schemas.openxmlformats.org/officeDocument/2006/relationships" xmlns:p="http://schemas.openxmlformats.org/presentationml/2006/main">
  <p:tag name="OFFISYNC_SLIDE_GUID" val="18c51b9c-d76b-4993-b4cc-a9f64ffb9c9e"/>
</p:tagLst>
</file>

<file path=ppt/theme/theme1.xml><?xml version="1.0" encoding="utf-8"?>
<a:theme xmlns:a="http://schemas.openxmlformats.org/drawingml/2006/main" name="Office Theme">
  <a:themeElements>
    <a:clrScheme name="Intel">
      <a:dk1>
        <a:srgbClr val="0073BC"/>
      </a:dk1>
      <a:lt1>
        <a:sysClr val="window" lastClr="FFFFFF"/>
      </a:lt1>
      <a:dk2>
        <a:srgbClr val="44546A"/>
      </a:dk2>
      <a:lt2>
        <a:srgbClr val="535454"/>
      </a:lt2>
      <a:accent1>
        <a:srgbClr val="003C71"/>
      </a:accent1>
      <a:accent2>
        <a:srgbClr val="F3D54E"/>
      </a:accent2>
      <a:accent3>
        <a:srgbClr val="00AEEF"/>
      </a:accent3>
      <a:accent4>
        <a:srgbClr val="C4D600"/>
      </a:accent4>
      <a:accent5>
        <a:srgbClr val="FC4C02"/>
      </a:accent5>
      <a:accent6>
        <a:srgbClr val="FFA300"/>
      </a:accent6>
      <a:hlink>
        <a:srgbClr val="0563C1"/>
      </a:hlink>
      <a:folHlink>
        <a:srgbClr val="954F72"/>
      </a:folHlink>
    </a:clrScheme>
    <a:fontScheme name="Intel">
      <a:majorFont>
        <a:latin typeface="Intel Clear Pro"/>
        <a:ea typeface=""/>
        <a:cs typeface=""/>
      </a:majorFont>
      <a:minorFont>
        <a:latin typeface="Intel Cle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ta Center Campaign 2015 Template - widescreen.potx [Read-Only]" id="{730F8009-C169-4521-AE37-ACC57837E6E3}" vid="{4BE7B87F-CEE4-448A-B646-5DCC86FB6FD4}"/>
    </a:ext>
  </a:extLst>
</a:theme>
</file>

<file path=ppt/theme/theme2.xml><?xml version="1.0" encoding="utf-8"?>
<a:theme xmlns:a="http://schemas.openxmlformats.org/drawingml/2006/main" name="2_Int_PPT Template_ClearPro_16x9">
  <a:themeElements>
    <a:clrScheme name="Custom 2">
      <a:dk1>
        <a:sysClr val="windowText" lastClr="000000"/>
      </a:dk1>
      <a:lt1>
        <a:sysClr val="window" lastClr="FFFFFF"/>
      </a:lt1>
      <a:dk2>
        <a:srgbClr val="003C71"/>
      </a:dk2>
      <a:lt2>
        <a:srgbClr val="B1BABF"/>
      </a:lt2>
      <a:accent1>
        <a:srgbClr val="B7D108"/>
      </a:accent1>
      <a:accent2>
        <a:srgbClr val="0071C5"/>
      </a:accent2>
      <a:accent3>
        <a:srgbClr val="009CDA"/>
      </a:accent3>
      <a:accent4>
        <a:srgbClr val="F8D44C"/>
      </a:accent4>
      <a:accent5>
        <a:srgbClr val="FFA400"/>
      </a:accent5>
      <a:accent6>
        <a:srgbClr val="FF4E00"/>
      </a:accent6>
      <a:hlink>
        <a:srgbClr val="C3D600"/>
      </a:hlink>
      <a:folHlink>
        <a:srgbClr val="0071C5"/>
      </a:folHlink>
    </a:clrScheme>
    <a:fontScheme name="Intel Clear">
      <a:majorFont>
        <a:latin typeface="Intel Clear"/>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solidFill>
          <a:schemeClr val="bg2">
            <a:lumMod val="20000"/>
            <a:lumOff val="80000"/>
          </a:schemeClr>
        </a:solidFill>
      </a:spPr>
      <a:bodyPr vert="horz" lIns="0" tIns="0" rIns="0" bIns="0" rtlCol="0">
        <a:noAutofit/>
      </a:bodyPr>
      <a:lstStyle>
        <a:defPPr>
          <a:defRPr sz="1100" dirty="0" smtClean="0">
            <a:solidFill>
              <a:srgbClr val="003C71"/>
            </a:soli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Data Center Campaign 2015 Template - widescreen</Template>
  <TotalTime>5645</TotalTime>
  <Words>2038</Words>
  <Application>Microsoft Office PowerPoint</Application>
  <PresentationFormat>Widescreen</PresentationFormat>
  <Paragraphs>415</Paragraphs>
  <Slides>22</Slides>
  <Notes>18</Notes>
  <HiddenSlides>0</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22</vt:i4>
      </vt:variant>
    </vt:vector>
  </HeadingPairs>
  <TitlesOfParts>
    <vt:vector size="37" baseType="lpstr">
      <vt:lpstr>Wingdings</vt:lpstr>
      <vt:lpstr>Times New Roman</vt:lpstr>
      <vt:lpstr>Arial</vt:lpstr>
      <vt:lpstr>Gill Sans Light</vt:lpstr>
      <vt:lpstr>Verdana</vt:lpstr>
      <vt:lpstr>Neo Sans Intel</vt:lpstr>
      <vt:lpstr>Intel Clear</vt:lpstr>
      <vt:lpstr>Symbol</vt:lpstr>
      <vt:lpstr>Calibri</vt:lpstr>
      <vt:lpstr>Lucida Grande</vt:lpstr>
      <vt:lpstr>Intel Clear Light</vt:lpstr>
      <vt:lpstr>Intel Clear Pro</vt:lpstr>
      <vt:lpstr>Office Theme</vt:lpstr>
      <vt:lpstr>2_Int_PPT Template_ClearPro_16x9</vt:lpstr>
      <vt:lpstr>Visio</vt:lpstr>
      <vt:lpstr>open vswitch with DPDK: architecture and performance</vt:lpstr>
      <vt:lpstr>OpenVswitch (OVS)</vt:lpstr>
      <vt:lpstr>open vswitch with DPDK architecture</vt:lpstr>
      <vt:lpstr>NATIVE Open vSwitch – architecture</vt:lpstr>
      <vt:lpstr>Virtual Switch Requirements – Enterprise vs Telco </vt:lpstr>
      <vt:lpstr>DPDK Integration</vt:lpstr>
      <vt:lpstr>Open vSwitch (OVS) With DPDK ARCHITECTURE</vt:lpstr>
      <vt:lpstr>OVS with DPDK architecture: Structure</vt:lpstr>
      <vt:lpstr>Open vSwitch (OVS) With DPDK COMMANDS</vt:lpstr>
      <vt:lpstr>Open vSwitch® with DPDK Processing Pipeline: OPENFLOW </vt:lpstr>
      <vt:lpstr>OVS 2.5.0 Summary</vt:lpstr>
      <vt:lpstr>Supported features</vt:lpstr>
      <vt:lpstr>Multiqueue vHost</vt:lpstr>
      <vt:lpstr>OVS with DPDK Performance</vt:lpstr>
      <vt:lpstr>OVS-DPDK Performance tuning</vt:lpstr>
      <vt:lpstr>Platform Configuration</vt:lpstr>
      <vt:lpstr>Phy-OVS-VM Performance</vt:lpstr>
      <vt:lpstr>Phy-OVS-VM1-OVS-VM2-OVS-Phy Performance</vt:lpstr>
      <vt:lpstr>40G Switching performance </vt:lpstr>
      <vt:lpstr>OVS-DPDK: Multi-queue VHOST performance</vt:lpstr>
      <vt:lpstr>ReferenceS</vt:lpstr>
      <vt:lpstr>Legal Notices and Disclaimers</vt:lpstr>
    </vt:vector>
  </TitlesOfParts>
  <Company>Intel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Liew, Irene</dc:creator>
  <cp:keywords>CTPClassification=CTP_IC:VisualMarkings=, CTPClassification=:VisualMarkings=, CTPClassification=CTP_PUBLIC:VisualMarkings=</cp:keywords>
  <cp:lastModifiedBy>Liew, Irene</cp:lastModifiedBy>
  <cp:revision>191</cp:revision>
  <dcterms:created xsi:type="dcterms:W3CDTF">2016-06-29T15:57:27Z</dcterms:created>
  <dcterms:modified xsi:type="dcterms:W3CDTF">2016-07-11T17:07:52Z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7fcd1ad5-d4f4-4e1b-a002-8f8be25a720f</vt:lpwstr>
  </property>
  <property fmtid="{D5CDD505-2E9C-101B-9397-08002B2CF9AE}" pid="3" name="CTP_BU">
    <vt:lpwstr>NA</vt:lpwstr>
  </property>
  <property fmtid="{D5CDD505-2E9C-101B-9397-08002B2CF9AE}" pid="4" name="CTP_TimeStamp">
    <vt:lpwstr>2016-07-11 17:07:42Z</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CTP_PUBLIC</vt:lpwstr>
  </property>
</Properties>
</file>